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3" r:id="rId1"/>
  </p:sldMasterIdLst>
  <p:notesMasterIdLst>
    <p:notesMasterId r:id="rId64"/>
  </p:notesMasterIdLst>
  <p:handoutMasterIdLst>
    <p:handoutMasterId r:id="rId65"/>
  </p:handoutMasterIdLst>
  <p:sldIdLst>
    <p:sldId id="256" r:id="rId2"/>
    <p:sldId id="437" r:id="rId3"/>
    <p:sldId id="687" r:id="rId4"/>
    <p:sldId id="736" r:id="rId5"/>
    <p:sldId id="732" r:id="rId6"/>
    <p:sldId id="717" r:id="rId7"/>
    <p:sldId id="441" r:id="rId8"/>
    <p:sldId id="600" r:id="rId9"/>
    <p:sldId id="445" r:id="rId10"/>
    <p:sldId id="689" r:id="rId11"/>
    <p:sldId id="582" r:id="rId12"/>
    <p:sldId id="734" r:id="rId13"/>
    <p:sldId id="683" r:id="rId14"/>
    <p:sldId id="621" r:id="rId15"/>
    <p:sldId id="678" r:id="rId16"/>
    <p:sldId id="615" r:id="rId17"/>
    <p:sldId id="595" r:id="rId18"/>
    <p:sldId id="480" r:id="rId19"/>
    <p:sldId id="693" r:id="rId20"/>
    <p:sldId id="629" r:id="rId21"/>
    <p:sldId id="632" r:id="rId22"/>
    <p:sldId id="703" r:id="rId23"/>
    <p:sldId id="697" r:id="rId24"/>
    <p:sldId id="520" r:id="rId25"/>
    <p:sldId id="671" r:id="rId26"/>
    <p:sldId id="673" r:id="rId27"/>
    <p:sldId id="521" r:id="rId28"/>
    <p:sldId id="658" r:id="rId29"/>
    <p:sldId id="470" r:id="rId30"/>
    <p:sldId id="677" r:id="rId31"/>
    <p:sldId id="708" r:id="rId32"/>
    <p:sldId id="709" r:id="rId33"/>
    <p:sldId id="522" r:id="rId34"/>
    <p:sldId id="733" r:id="rId35"/>
    <p:sldId id="742" r:id="rId36"/>
    <p:sldId id="743" r:id="rId37"/>
    <p:sldId id="744" r:id="rId38"/>
    <p:sldId id="745" r:id="rId39"/>
    <p:sldId id="746" r:id="rId40"/>
    <p:sldId id="747" r:id="rId41"/>
    <p:sldId id="749" r:id="rId42"/>
    <p:sldId id="748" r:id="rId43"/>
    <p:sldId id="750" r:id="rId44"/>
    <p:sldId id="587" r:id="rId45"/>
    <p:sldId id="590" r:id="rId46"/>
    <p:sldId id="592" r:id="rId47"/>
    <p:sldId id="690" r:id="rId48"/>
    <p:sldId id="721" r:id="rId49"/>
    <p:sldId id="711" r:id="rId50"/>
    <p:sldId id="720" r:id="rId51"/>
    <p:sldId id="741" r:id="rId52"/>
    <p:sldId id="751" r:id="rId53"/>
    <p:sldId id="752" r:id="rId54"/>
    <p:sldId id="753" r:id="rId55"/>
    <p:sldId id="754" r:id="rId56"/>
    <p:sldId id="755" r:id="rId57"/>
    <p:sldId id="756" r:id="rId58"/>
    <p:sldId id="757" r:id="rId59"/>
    <p:sldId id="726" r:id="rId60"/>
    <p:sldId id="564" r:id="rId61"/>
    <p:sldId id="465" r:id="rId62"/>
    <p:sldId id="725" r:id="rId6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an Bättig" initials="SB" lastIdx="2" clrIdx="0">
    <p:extLst>
      <p:ext uri="{19B8F6BF-5375-455C-9EA6-DF929625EA0E}">
        <p15:presenceInfo xmlns:p15="http://schemas.microsoft.com/office/powerpoint/2012/main" userId="S::stephan.baettig@schule-staefa.ch::c5a5c244-bbbf-412e-9300-f0fc8c3ea94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2F7E1C-ADF9-694B-A8CF-69C40740B0B9}" v="8" dt="2024-10-28T22:07:40.7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76" autoAdjust="0"/>
    <p:restoredTop sz="95510"/>
  </p:normalViewPr>
  <p:slideViewPr>
    <p:cSldViewPr snapToGrid="0" snapToObjects="1">
      <p:cViewPr varScale="1">
        <p:scale>
          <a:sx n="122" d="100"/>
          <a:sy n="122" d="100"/>
        </p:scale>
        <p:origin x="424" y="200"/>
      </p:cViewPr>
      <p:guideLst/>
    </p:cSldViewPr>
  </p:slideViewPr>
  <p:outlineViewPr>
    <p:cViewPr>
      <p:scale>
        <a:sx n="33" d="100"/>
        <a:sy n="33" d="100"/>
      </p:scale>
      <p:origin x="0" y="-8656"/>
    </p:cViewPr>
  </p:outlineViewPr>
  <p:notesTextViewPr>
    <p:cViewPr>
      <p:scale>
        <a:sx n="1" d="1"/>
        <a:sy n="1" d="1"/>
      </p:scale>
      <p:origin x="0" y="0"/>
    </p:cViewPr>
  </p:notesTextViewPr>
  <p:notesViewPr>
    <p:cSldViewPr snapToGrid="0" snapToObjects="1">
      <p:cViewPr varScale="1">
        <p:scale>
          <a:sx n="96" d="100"/>
          <a:sy n="96" d="100"/>
        </p:scale>
        <p:origin x="3688" y="16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71"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phan Bättig" userId="c5a5c244-bbbf-412e-9300-f0fc8c3ea943" providerId="ADAL" clId="{A72F7E1C-ADF9-694B-A8CF-69C40740B0B9}"/>
    <pc:docChg chg="addSld delSld modSld">
      <pc:chgData name="Stephan Bättig" userId="c5a5c244-bbbf-412e-9300-f0fc8c3ea943" providerId="ADAL" clId="{A72F7E1C-ADF9-694B-A8CF-69C40740B0B9}" dt="2024-10-28T22:07:40.794" v="30" actId="20577"/>
      <pc:docMkLst>
        <pc:docMk/>
      </pc:docMkLst>
      <pc:sldChg chg="modSp mod">
        <pc:chgData name="Stephan Bättig" userId="c5a5c244-bbbf-412e-9300-f0fc8c3ea943" providerId="ADAL" clId="{A72F7E1C-ADF9-694B-A8CF-69C40740B0B9}" dt="2024-10-28T13:41:12.046" v="16" actId="20577"/>
        <pc:sldMkLst>
          <pc:docMk/>
          <pc:sldMk cId="2229192219" sldId="437"/>
        </pc:sldMkLst>
        <pc:spChg chg="mod">
          <ac:chgData name="Stephan Bättig" userId="c5a5c244-bbbf-412e-9300-f0fc8c3ea943" providerId="ADAL" clId="{A72F7E1C-ADF9-694B-A8CF-69C40740B0B9}" dt="2024-10-28T13:41:12.046" v="16" actId="20577"/>
          <ac:spMkLst>
            <pc:docMk/>
            <pc:sldMk cId="2229192219" sldId="437"/>
            <ac:spMk id="26627" creationId="{00000000-0000-0000-0000-000000000000}"/>
          </ac:spMkLst>
        </pc:spChg>
      </pc:sldChg>
      <pc:sldChg chg="addSp delSp modSp mod">
        <pc:chgData name="Stephan Bättig" userId="c5a5c244-bbbf-412e-9300-f0fc8c3ea943" providerId="ADAL" clId="{A72F7E1C-ADF9-694B-A8CF-69C40740B0B9}" dt="2024-10-28T13:48:24.097" v="23"/>
        <pc:sldMkLst>
          <pc:docMk/>
          <pc:sldMk cId="1248309218" sldId="621"/>
        </pc:sldMkLst>
        <pc:spChg chg="add del mod">
          <ac:chgData name="Stephan Bättig" userId="c5a5c244-bbbf-412e-9300-f0fc8c3ea943" providerId="ADAL" clId="{A72F7E1C-ADF9-694B-A8CF-69C40740B0B9}" dt="2024-10-28T13:48:24.097" v="23"/>
          <ac:spMkLst>
            <pc:docMk/>
            <pc:sldMk cId="1248309218" sldId="621"/>
            <ac:spMk id="3" creationId="{DF92BEC9-89BB-F61C-7DF1-B91CE12EB78D}"/>
          </ac:spMkLst>
        </pc:spChg>
      </pc:sldChg>
      <pc:sldChg chg="modSp mod">
        <pc:chgData name="Stephan Bättig" userId="c5a5c244-bbbf-412e-9300-f0fc8c3ea943" providerId="ADAL" clId="{A72F7E1C-ADF9-694B-A8CF-69C40740B0B9}" dt="2024-10-28T13:43:48.387" v="20" actId="20577"/>
        <pc:sldMkLst>
          <pc:docMk/>
          <pc:sldMk cId="1509968277" sldId="658"/>
        </pc:sldMkLst>
        <pc:graphicFrameChg chg="modGraphic">
          <ac:chgData name="Stephan Bättig" userId="c5a5c244-bbbf-412e-9300-f0fc8c3ea943" providerId="ADAL" clId="{A72F7E1C-ADF9-694B-A8CF-69C40740B0B9}" dt="2024-10-28T13:43:48.387" v="20" actId="20577"/>
          <ac:graphicFrameMkLst>
            <pc:docMk/>
            <pc:sldMk cId="1509968277" sldId="658"/>
            <ac:graphicFrameMk id="4" creationId="{00000000-0000-0000-0000-000000000000}"/>
          </ac:graphicFrameMkLst>
        </pc:graphicFrameChg>
      </pc:sldChg>
      <pc:sldChg chg="add">
        <pc:chgData name="Stephan Bättig" userId="c5a5c244-bbbf-412e-9300-f0fc8c3ea943" providerId="ADAL" clId="{A72F7E1C-ADF9-694B-A8CF-69C40740B0B9}" dt="2024-10-28T13:51:58.693" v="24"/>
        <pc:sldMkLst>
          <pc:docMk/>
          <pc:sldMk cId="45599657" sldId="711"/>
        </pc:sldMkLst>
      </pc:sldChg>
      <pc:sldChg chg="add">
        <pc:chgData name="Stephan Bättig" userId="c5a5c244-bbbf-412e-9300-f0fc8c3ea943" providerId="ADAL" clId="{A72F7E1C-ADF9-694B-A8CF-69C40740B0B9}" dt="2024-10-28T13:51:58.693" v="24"/>
        <pc:sldMkLst>
          <pc:docMk/>
          <pc:sldMk cId="2795136360" sldId="720"/>
        </pc:sldMkLst>
      </pc:sldChg>
      <pc:sldChg chg="modSp">
        <pc:chgData name="Stephan Bättig" userId="c5a5c244-bbbf-412e-9300-f0fc8c3ea943" providerId="ADAL" clId="{A72F7E1C-ADF9-694B-A8CF-69C40740B0B9}" dt="2024-10-28T22:07:40.794" v="30" actId="20577"/>
        <pc:sldMkLst>
          <pc:docMk/>
          <pc:sldMk cId="413867216" sldId="726"/>
        </pc:sldMkLst>
        <pc:spChg chg="mod">
          <ac:chgData name="Stephan Bättig" userId="c5a5c244-bbbf-412e-9300-f0fc8c3ea943" providerId="ADAL" clId="{A72F7E1C-ADF9-694B-A8CF-69C40740B0B9}" dt="2024-10-28T22:07:40.794" v="30" actId="20577"/>
          <ac:spMkLst>
            <pc:docMk/>
            <pc:sldMk cId="413867216" sldId="726"/>
            <ac:spMk id="3" creationId="{BE45D49A-EE06-BA4A-B0BA-DC33B2736A54}"/>
          </ac:spMkLst>
        </pc:spChg>
      </pc:sldChg>
      <pc:sldChg chg="del">
        <pc:chgData name="Stephan Bättig" userId="c5a5c244-bbbf-412e-9300-f0fc8c3ea943" providerId="ADAL" clId="{A72F7E1C-ADF9-694B-A8CF-69C40740B0B9}" dt="2024-10-28T13:40:12.252" v="0" actId="2696"/>
        <pc:sldMkLst>
          <pc:docMk/>
          <pc:sldMk cId="3458658601" sldId="741"/>
        </pc:sldMkLst>
      </pc:sldChg>
      <pc:sldChg chg="add">
        <pc:chgData name="Stephan Bättig" userId="c5a5c244-bbbf-412e-9300-f0fc8c3ea943" providerId="ADAL" clId="{A72F7E1C-ADF9-694B-A8CF-69C40740B0B9}" dt="2024-10-28T13:51:58.693" v="24"/>
        <pc:sldMkLst>
          <pc:docMk/>
          <pc:sldMk cId="3490296863" sldId="741"/>
        </pc:sldMkLst>
      </pc:sldChg>
    </pc:docChg>
  </pc:docChgLst>
  <pc:docChgLst>
    <pc:chgData name="Stephan Bättig" userId="c5a5c244-bbbf-412e-9300-f0fc8c3ea943" providerId="ADAL" clId="{1D0DD68F-068D-9A47-8D55-6BBA6351C71F}"/>
    <pc:docChg chg="custSel modSld">
      <pc:chgData name="Stephan Bättig" userId="c5a5c244-bbbf-412e-9300-f0fc8c3ea943" providerId="ADAL" clId="{1D0DD68F-068D-9A47-8D55-6BBA6351C71F}" dt="2023-11-29T15:51:16.142" v="172" actId="20577"/>
      <pc:docMkLst>
        <pc:docMk/>
      </pc:docMkLst>
      <pc:sldChg chg="modSp mod">
        <pc:chgData name="Stephan Bättig" userId="c5a5c244-bbbf-412e-9300-f0fc8c3ea943" providerId="ADAL" clId="{1D0DD68F-068D-9A47-8D55-6BBA6351C71F}" dt="2023-11-29T15:13:11.831" v="41" actId="20577"/>
        <pc:sldMkLst>
          <pc:docMk/>
          <pc:sldMk cId="4282376506" sldId="571"/>
        </pc:sldMkLst>
        <pc:spChg chg="mod">
          <ac:chgData name="Stephan Bättig" userId="c5a5c244-bbbf-412e-9300-f0fc8c3ea943" providerId="ADAL" clId="{1D0DD68F-068D-9A47-8D55-6BBA6351C71F}" dt="2023-11-29T15:13:11.831" v="41" actId="20577"/>
          <ac:spMkLst>
            <pc:docMk/>
            <pc:sldMk cId="4282376506" sldId="571"/>
            <ac:spMk id="2" creationId="{D4F57266-07B7-D44D-8EB6-799C227A8220}"/>
          </ac:spMkLst>
        </pc:spChg>
      </pc:sldChg>
      <pc:sldChg chg="modSp">
        <pc:chgData name="Stephan Bättig" userId="c5a5c244-bbbf-412e-9300-f0fc8c3ea943" providerId="ADAL" clId="{1D0DD68F-068D-9A47-8D55-6BBA6351C71F}" dt="2023-11-29T15:51:16.142" v="172" actId="20577"/>
        <pc:sldMkLst>
          <pc:docMk/>
          <pc:sldMk cId="1804438986" sldId="573"/>
        </pc:sldMkLst>
        <pc:spChg chg="mod">
          <ac:chgData name="Stephan Bättig" userId="c5a5c244-bbbf-412e-9300-f0fc8c3ea943" providerId="ADAL" clId="{1D0DD68F-068D-9A47-8D55-6BBA6351C71F}" dt="2023-11-29T15:51:16.142" v="172" actId="20577"/>
          <ac:spMkLst>
            <pc:docMk/>
            <pc:sldMk cId="1804438986" sldId="573"/>
            <ac:spMk id="3" creationId="{54F4BC60-BD06-F641-0966-AECADC68CE51}"/>
          </ac:spMkLst>
        </pc:spChg>
      </pc:sldChg>
      <pc:sldChg chg="addSp delSp modSp mod">
        <pc:chgData name="Stephan Bättig" userId="c5a5c244-bbbf-412e-9300-f0fc8c3ea943" providerId="ADAL" clId="{1D0DD68F-068D-9A47-8D55-6BBA6351C71F}" dt="2023-11-29T15:14:59.896" v="44"/>
        <pc:sldMkLst>
          <pc:docMk/>
          <pc:sldMk cId="3912487533" sldId="740"/>
        </pc:sldMkLst>
        <pc:spChg chg="add del mod">
          <ac:chgData name="Stephan Bättig" userId="c5a5c244-bbbf-412e-9300-f0fc8c3ea943" providerId="ADAL" clId="{1D0DD68F-068D-9A47-8D55-6BBA6351C71F}" dt="2023-11-29T15:14:59.896" v="44"/>
          <ac:spMkLst>
            <pc:docMk/>
            <pc:sldMk cId="3912487533" sldId="740"/>
            <ac:spMk id="2" creationId="{589B9316-BC7A-9D7D-96B5-FD3EED4D1745}"/>
          </ac:spMkLst>
        </pc:spChg>
      </pc:sldChg>
      <pc:sldChg chg="modSp mod">
        <pc:chgData name="Stephan Bättig" userId="c5a5c244-bbbf-412e-9300-f0fc8c3ea943" providerId="ADAL" clId="{1D0DD68F-068D-9A47-8D55-6BBA6351C71F}" dt="2023-11-29T15:25:00.694" v="153" actId="20577"/>
        <pc:sldMkLst>
          <pc:docMk/>
          <pc:sldMk cId="3458658601" sldId="741"/>
        </pc:sldMkLst>
        <pc:spChg chg="mod">
          <ac:chgData name="Stephan Bättig" userId="c5a5c244-bbbf-412e-9300-f0fc8c3ea943" providerId="ADAL" clId="{1D0DD68F-068D-9A47-8D55-6BBA6351C71F}" dt="2023-11-29T15:25:00.694" v="153" actId="20577"/>
          <ac:spMkLst>
            <pc:docMk/>
            <pc:sldMk cId="3458658601" sldId="741"/>
            <ac:spMk id="3" creationId="{9616575C-17C5-5EBA-ADF3-C04B60F37635}"/>
          </ac:spMkLst>
        </pc:spChg>
      </pc:sldChg>
    </pc:docChg>
  </pc:docChgLst>
  <pc:docChgLst>
    <pc:chgData name="Stephan Bättig" userId="c5a5c244-bbbf-412e-9300-f0fc8c3ea943" providerId="ADAL" clId="{7692C8CC-F016-9142-8EAB-03BF94692997}"/>
    <pc:docChg chg="modSld">
      <pc:chgData name="Stephan Bättig" userId="c5a5c244-bbbf-412e-9300-f0fc8c3ea943" providerId="ADAL" clId="{7692C8CC-F016-9142-8EAB-03BF94692997}" dt="2022-11-11T12:34:09.030" v="24" actId="20577"/>
      <pc:docMkLst>
        <pc:docMk/>
      </pc:docMkLst>
      <pc:sldChg chg="modSp mod">
        <pc:chgData name="Stephan Bättig" userId="c5a5c244-bbbf-412e-9300-f0fc8c3ea943" providerId="ADAL" clId="{7692C8CC-F016-9142-8EAB-03BF94692997}" dt="2022-11-11T12:34:09.030" v="24" actId="20577"/>
        <pc:sldMkLst>
          <pc:docMk/>
          <pc:sldMk cId="2643555439" sldId="738"/>
        </pc:sldMkLst>
        <pc:spChg chg="mod">
          <ac:chgData name="Stephan Bättig" userId="c5a5c244-bbbf-412e-9300-f0fc8c3ea943" providerId="ADAL" clId="{7692C8CC-F016-9142-8EAB-03BF94692997}" dt="2022-11-11T12:34:09.030" v="24" actId="20577"/>
          <ac:spMkLst>
            <pc:docMk/>
            <pc:sldMk cId="2643555439" sldId="738"/>
            <ac:spMk id="2" creationId="{4F210765-5588-01B3-5FB7-05BEE405AA8D}"/>
          </ac:spMkLst>
        </pc:spChg>
      </pc:sldChg>
    </pc:docChg>
  </pc:docChgLst>
  <pc:docChgLst>
    <pc:chgData name="Stephan Bättig" userId="c5a5c244-bbbf-412e-9300-f0fc8c3ea943" providerId="ADAL" clId="{A2795AC0-A68F-F44A-8C84-FA6DE2675E9F}"/>
    <pc:docChg chg="undo custSel addSld delSld modSld">
      <pc:chgData name="Stephan Bättig" userId="c5a5c244-bbbf-412e-9300-f0fc8c3ea943" providerId="ADAL" clId="{A2795AC0-A68F-F44A-8C84-FA6DE2675E9F}" dt="2023-10-26T12:59:49.778" v="110" actId="20577"/>
      <pc:docMkLst>
        <pc:docMk/>
      </pc:docMkLst>
      <pc:sldChg chg="addSp delSp modSp mod">
        <pc:chgData name="Stephan Bättig" userId="c5a5c244-bbbf-412e-9300-f0fc8c3ea943" providerId="ADAL" clId="{A2795AC0-A68F-F44A-8C84-FA6DE2675E9F}" dt="2023-10-26T12:53:31.112" v="16" actId="20577"/>
        <pc:sldMkLst>
          <pc:docMk/>
          <pc:sldMk cId="2715644736" sldId="572"/>
        </pc:sldMkLst>
        <pc:spChg chg="del">
          <ac:chgData name="Stephan Bättig" userId="c5a5c244-bbbf-412e-9300-f0fc8c3ea943" providerId="ADAL" clId="{A2795AC0-A68F-F44A-8C84-FA6DE2675E9F}" dt="2023-10-26T12:52:52.868" v="13" actId="478"/>
          <ac:spMkLst>
            <pc:docMk/>
            <pc:sldMk cId="2715644736" sldId="572"/>
            <ac:spMk id="2" creationId="{05A5C348-C7A9-2C42-A4AA-DA209743C110}"/>
          </ac:spMkLst>
        </pc:spChg>
        <pc:spChg chg="add mod">
          <ac:chgData name="Stephan Bättig" userId="c5a5c244-bbbf-412e-9300-f0fc8c3ea943" providerId="ADAL" clId="{A2795AC0-A68F-F44A-8C84-FA6DE2675E9F}" dt="2023-10-26T12:53:31.112" v="16" actId="20577"/>
          <ac:spMkLst>
            <pc:docMk/>
            <pc:sldMk cId="2715644736" sldId="572"/>
            <ac:spMk id="3" creationId="{9AAE3CB2-1724-57B1-6A61-4F8AC4766DF5}"/>
          </ac:spMkLst>
        </pc:spChg>
      </pc:sldChg>
      <pc:sldChg chg="addSp delSp modSp mod modAnim">
        <pc:chgData name="Stephan Bättig" userId="c5a5c244-bbbf-412e-9300-f0fc8c3ea943" providerId="ADAL" clId="{A2795AC0-A68F-F44A-8C84-FA6DE2675E9F}" dt="2023-10-26T12:54:16.856" v="21" actId="1076"/>
        <pc:sldMkLst>
          <pc:docMk/>
          <pc:sldMk cId="1804438986" sldId="573"/>
        </pc:sldMkLst>
        <pc:spChg chg="del mod">
          <ac:chgData name="Stephan Bättig" userId="c5a5c244-bbbf-412e-9300-f0fc8c3ea943" providerId="ADAL" clId="{A2795AC0-A68F-F44A-8C84-FA6DE2675E9F}" dt="2023-10-26T12:53:41.785" v="18" actId="478"/>
          <ac:spMkLst>
            <pc:docMk/>
            <pc:sldMk cId="1804438986" sldId="573"/>
            <ac:spMk id="2" creationId="{77363599-2B34-5947-8023-3A1B34A7A2FE}"/>
          </ac:spMkLst>
        </pc:spChg>
        <pc:spChg chg="add mod">
          <ac:chgData name="Stephan Bättig" userId="c5a5c244-bbbf-412e-9300-f0fc8c3ea943" providerId="ADAL" clId="{A2795AC0-A68F-F44A-8C84-FA6DE2675E9F}" dt="2023-10-26T12:54:16.856" v="21" actId="1076"/>
          <ac:spMkLst>
            <pc:docMk/>
            <pc:sldMk cId="1804438986" sldId="573"/>
            <ac:spMk id="3" creationId="{54F4BC60-BD06-F641-0966-AECADC68CE51}"/>
          </ac:spMkLst>
        </pc:spChg>
      </pc:sldChg>
      <pc:sldChg chg="addSp delSp modSp add del mod delAnim modAnim">
        <pc:chgData name="Stephan Bättig" userId="c5a5c244-bbbf-412e-9300-f0fc8c3ea943" providerId="ADAL" clId="{A2795AC0-A68F-F44A-8C84-FA6DE2675E9F}" dt="2023-10-26T12:54:48.220" v="26" actId="1076"/>
        <pc:sldMkLst>
          <pc:docMk/>
          <pc:sldMk cId="3633654231" sldId="574"/>
        </pc:sldMkLst>
        <pc:spChg chg="del">
          <ac:chgData name="Stephan Bättig" userId="c5a5c244-bbbf-412e-9300-f0fc8c3ea943" providerId="ADAL" clId="{A2795AC0-A68F-F44A-8C84-FA6DE2675E9F}" dt="2023-10-26T12:54:32.168" v="24" actId="478"/>
          <ac:spMkLst>
            <pc:docMk/>
            <pc:sldMk cId="3633654231" sldId="574"/>
            <ac:spMk id="2" creationId="{A33471C7-E353-D243-98FE-1B54B5F6F79F}"/>
          </ac:spMkLst>
        </pc:spChg>
        <pc:spChg chg="add mod">
          <ac:chgData name="Stephan Bättig" userId="c5a5c244-bbbf-412e-9300-f0fc8c3ea943" providerId="ADAL" clId="{A2795AC0-A68F-F44A-8C84-FA6DE2675E9F}" dt="2023-10-26T12:54:48.220" v="26" actId="1076"/>
          <ac:spMkLst>
            <pc:docMk/>
            <pc:sldMk cId="3633654231" sldId="574"/>
            <ac:spMk id="3" creationId="{0429D292-BDCD-EA9E-D579-F62328B065AE}"/>
          </ac:spMkLst>
        </pc:spChg>
      </pc:sldChg>
      <pc:sldChg chg="addSp delSp modSp mod delAnim modAnim">
        <pc:chgData name="Stephan Bättig" userId="c5a5c244-bbbf-412e-9300-f0fc8c3ea943" providerId="ADAL" clId="{A2795AC0-A68F-F44A-8C84-FA6DE2675E9F}" dt="2023-10-26T12:55:27.280" v="28"/>
        <pc:sldMkLst>
          <pc:docMk/>
          <pc:sldMk cId="509860448" sldId="575"/>
        </pc:sldMkLst>
        <pc:spChg chg="add mod">
          <ac:chgData name="Stephan Bättig" userId="c5a5c244-bbbf-412e-9300-f0fc8c3ea943" providerId="ADAL" clId="{A2795AC0-A68F-F44A-8C84-FA6DE2675E9F}" dt="2023-10-26T12:55:27.280" v="28"/>
          <ac:spMkLst>
            <pc:docMk/>
            <pc:sldMk cId="509860448" sldId="575"/>
            <ac:spMk id="2" creationId="{A38DD5BA-F558-1711-65CB-7EAAD85AA938}"/>
          </ac:spMkLst>
        </pc:spChg>
        <pc:spChg chg="del">
          <ac:chgData name="Stephan Bättig" userId="c5a5c244-bbbf-412e-9300-f0fc8c3ea943" providerId="ADAL" clId="{A2795AC0-A68F-F44A-8C84-FA6DE2675E9F}" dt="2023-10-26T12:55:11.527" v="27" actId="478"/>
          <ac:spMkLst>
            <pc:docMk/>
            <pc:sldMk cId="509860448" sldId="575"/>
            <ac:spMk id="3" creationId="{8ABA2A53-E825-4749-81AB-C1ABE30680AA}"/>
          </ac:spMkLst>
        </pc:spChg>
      </pc:sldChg>
      <pc:sldChg chg="addSp delSp modSp mod delAnim modAnim">
        <pc:chgData name="Stephan Bättig" userId="c5a5c244-bbbf-412e-9300-f0fc8c3ea943" providerId="ADAL" clId="{A2795AC0-A68F-F44A-8C84-FA6DE2675E9F}" dt="2023-10-26T12:56:01.376" v="31" actId="1076"/>
        <pc:sldMkLst>
          <pc:docMk/>
          <pc:sldMk cId="758144115" sldId="660"/>
        </pc:sldMkLst>
        <pc:spChg chg="del">
          <ac:chgData name="Stephan Bättig" userId="c5a5c244-bbbf-412e-9300-f0fc8c3ea943" providerId="ADAL" clId="{A2795AC0-A68F-F44A-8C84-FA6DE2675E9F}" dt="2023-10-26T12:55:43.696" v="29" actId="478"/>
          <ac:spMkLst>
            <pc:docMk/>
            <pc:sldMk cId="758144115" sldId="660"/>
            <ac:spMk id="2" creationId="{9614187F-2AA5-5E4D-AE0E-BCEEE7BEB4A7}"/>
          </ac:spMkLst>
        </pc:spChg>
        <pc:spChg chg="add mod">
          <ac:chgData name="Stephan Bättig" userId="c5a5c244-bbbf-412e-9300-f0fc8c3ea943" providerId="ADAL" clId="{A2795AC0-A68F-F44A-8C84-FA6DE2675E9F}" dt="2023-10-26T12:56:01.376" v="31" actId="1076"/>
          <ac:spMkLst>
            <pc:docMk/>
            <pc:sldMk cId="758144115" sldId="660"/>
            <ac:spMk id="3" creationId="{B0396C48-79F9-3228-304A-A877D3AAECB8}"/>
          </ac:spMkLst>
        </pc:spChg>
      </pc:sldChg>
      <pc:sldChg chg="del">
        <pc:chgData name="Stephan Bättig" userId="c5a5c244-bbbf-412e-9300-f0fc8c3ea943" providerId="ADAL" clId="{A2795AC0-A68F-F44A-8C84-FA6DE2675E9F}" dt="2023-10-26T12:56:21.594" v="32" actId="2696"/>
        <pc:sldMkLst>
          <pc:docMk/>
          <pc:sldMk cId="460214819" sldId="661"/>
        </pc:sldMkLst>
      </pc:sldChg>
      <pc:sldChg chg="add del setBg">
        <pc:chgData name="Stephan Bättig" userId="c5a5c244-bbbf-412e-9300-f0fc8c3ea943" providerId="ADAL" clId="{A2795AC0-A68F-F44A-8C84-FA6DE2675E9F}" dt="2023-10-26T12:51:37.564" v="5"/>
        <pc:sldMkLst>
          <pc:docMk/>
          <pc:sldMk cId="968342526" sldId="739"/>
        </pc:sldMkLst>
      </pc:sldChg>
      <pc:sldChg chg="addSp modSp new mod">
        <pc:chgData name="Stephan Bättig" userId="c5a5c244-bbbf-412e-9300-f0fc8c3ea943" providerId="ADAL" clId="{A2795AC0-A68F-F44A-8C84-FA6DE2675E9F}" dt="2023-10-26T12:52:37.624" v="12" actId="1076"/>
        <pc:sldMkLst>
          <pc:docMk/>
          <pc:sldMk cId="1011217602" sldId="739"/>
        </pc:sldMkLst>
        <pc:spChg chg="add mod">
          <ac:chgData name="Stephan Bättig" userId="c5a5c244-bbbf-412e-9300-f0fc8c3ea943" providerId="ADAL" clId="{A2795AC0-A68F-F44A-8C84-FA6DE2675E9F}" dt="2023-10-26T12:52:37.624" v="12" actId="1076"/>
          <ac:spMkLst>
            <pc:docMk/>
            <pc:sldMk cId="1011217602" sldId="739"/>
            <ac:spMk id="3" creationId="{C924E539-1408-73B7-836C-7D3EF6D52A85}"/>
          </ac:spMkLst>
        </pc:spChg>
      </pc:sldChg>
      <pc:sldChg chg="add del setBg">
        <pc:chgData name="Stephan Bättig" userId="c5a5c244-bbbf-412e-9300-f0fc8c3ea943" providerId="ADAL" clId="{A2795AC0-A68F-F44A-8C84-FA6DE2675E9F}" dt="2023-10-26T12:51:06.439" v="1"/>
        <pc:sldMkLst>
          <pc:docMk/>
          <pc:sldMk cId="2734693103" sldId="739"/>
        </pc:sldMkLst>
      </pc:sldChg>
      <pc:sldChg chg="add del setBg">
        <pc:chgData name="Stephan Bättig" userId="c5a5c244-bbbf-412e-9300-f0fc8c3ea943" providerId="ADAL" clId="{A2795AC0-A68F-F44A-8C84-FA6DE2675E9F}" dt="2023-10-26T12:51:25.762" v="3"/>
        <pc:sldMkLst>
          <pc:docMk/>
          <pc:sldMk cId="3124392533" sldId="739"/>
        </pc:sldMkLst>
      </pc:sldChg>
      <pc:sldChg chg="add del setBg">
        <pc:chgData name="Stephan Bättig" userId="c5a5c244-bbbf-412e-9300-f0fc8c3ea943" providerId="ADAL" clId="{A2795AC0-A68F-F44A-8C84-FA6DE2675E9F}" dt="2023-10-26T12:51:06.439" v="1"/>
        <pc:sldMkLst>
          <pc:docMk/>
          <pc:sldMk cId="772966900" sldId="740"/>
        </pc:sldMkLst>
      </pc:sldChg>
      <pc:sldChg chg="add del setBg">
        <pc:chgData name="Stephan Bättig" userId="c5a5c244-bbbf-412e-9300-f0fc8c3ea943" providerId="ADAL" clId="{A2795AC0-A68F-F44A-8C84-FA6DE2675E9F}" dt="2023-10-26T12:51:25.762" v="3"/>
        <pc:sldMkLst>
          <pc:docMk/>
          <pc:sldMk cId="3480514365" sldId="740"/>
        </pc:sldMkLst>
      </pc:sldChg>
      <pc:sldChg chg="addSp delSp modSp add mod delAnim modAnim">
        <pc:chgData name="Stephan Bättig" userId="c5a5c244-bbbf-412e-9300-f0fc8c3ea943" providerId="ADAL" clId="{A2795AC0-A68F-F44A-8C84-FA6DE2675E9F}" dt="2023-10-26T12:59:49.778" v="110" actId="20577"/>
        <pc:sldMkLst>
          <pc:docMk/>
          <pc:sldMk cId="3912487533" sldId="740"/>
        </pc:sldMkLst>
        <pc:spChg chg="add del mod">
          <ac:chgData name="Stephan Bättig" userId="c5a5c244-bbbf-412e-9300-f0fc8c3ea943" providerId="ADAL" clId="{A2795AC0-A68F-F44A-8C84-FA6DE2675E9F}" dt="2023-10-26T12:56:45.834" v="36"/>
          <ac:spMkLst>
            <pc:docMk/>
            <pc:sldMk cId="3912487533" sldId="740"/>
            <ac:spMk id="2" creationId="{F9EA8B41-0D8F-A147-8172-33A1436F2071}"/>
          </ac:spMkLst>
        </pc:spChg>
        <pc:spChg chg="del">
          <ac:chgData name="Stephan Bättig" userId="c5a5c244-bbbf-412e-9300-f0fc8c3ea943" providerId="ADAL" clId="{A2795AC0-A68F-F44A-8C84-FA6DE2675E9F}" dt="2023-10-26T12:56:33.392" v="34" actId="478"/>
          <ac:spMkLst>
            <pc:docMk/>
            <pc:sldMk cId="3912487533" sldId="740"/>
            <ac:spMk id="3" creationId="{B0396C48-79F9-3228-304A-A877D3AAECB8}"/>
          </ac:spMkLst>
        </pc:spChg>
        <pc:spChg chg="add mod">
          <ac:chgData name="Stephan Bättig" userId="c5a5c244-bbbf-412e-9300-f0fc8c3ea943" providerId="ADAL" clId="{A2795AC0-A68F-F44A-8C84-FA6DE2675E9F}" dt="2023-10-26T12:59:49.778" v="110" actId="20577"/>
          <ac:spMkLst>
            <pc:docMk/>
            <pc:sldMk cId="3912487533" sldId="740"/>
            <ac:spMk id="4" creationId="{D8919113-1270-163B-5D38-16C38FFB8E94}"/>
          </ac:spMkLst>
        </pc:spChg>
        <pc:graphicFrameChg chg="add mod">
          <ac:chgData name="Stephan Bättig" userId="c5a5c244-bbbf-412e-9300-f0fc8c3ea943" providerId="ADAL" clId="{A2795AC0-A68F-F44A-8C84-FA6DE2675E9F}" dt="2023-10-26T12:58:34.640" v="68" actId="1076"/>
          <ac:graphicFrameMkLst>
            <pc:docMk/>
            <pc:sldMk cId="3912487533" sldId="740"/>
            <ac:graphicFrameMk id="5" creationId="{BB4C3C52-D54D-17F3-2983-BCE2E0453FD6}"/>
          </ac:graphicFrameMkLst>
        </pc:graphicFrameChg>
        <pc:graphicFrameChg chg="add del mod">
          <ac:chgData name="Stephan Bättig" userId="c5a5c244-bbbf-412e-9300-f0fc8c3ea943" providerId="ADAL" clId="{A2795AC0-A68F-F44A-8C84-FA6DE2675E9F}" dt="2023-10-26T12:58:03.540" v="61"/>
          <ac:graphicFrameMkLst>
            <pc:docMk/>
            <pc:sldMk cId="3912487533" sldId="740"/>
            <ac:graphicFrameMk id="6" creationId="{3DCB44EA-72E4-DE00-79F2-00AE357D8D98}"/>
          </ac:graphicFrameMkLst>
        </pc:graphicFrameChg>
        <pc:graphicFrameChg chg="add mod modGraphic">
          <ac:chgData name="Stephan Bättig" userId="c5a5c244-bbbf-412e-9300-f0fc8c3ea943" providerId="ADAL" clId="{A2795AC0-A68F-F44A-8C84-FA6DE2675E9F}" dt="2023-10-26T12:58:27.407" v="67" actId="1076"/>
          <ac:graphicFrameMkLst>
            <pc:docMk/>
            <pc:sldMk cId="3912487533" sldId="740"/>
            <ac:graphicFrameMk id="7" creationId="{C298464C-A574-8D25-6A0E-A37DCA084DB6}"/>
          </ac:graphicFrameMkLst>
        </pc:graphicFrameChg>
      </pc:sldChg>
      <pc:sldChg chg="add del setBg">
        <pc:chgData name="Stephan Bättig" userId="c5a5c244-bbbf-412e-9300-f0fc8c3ea943" providerId="ADAL" clId="{A2795AC0-A68F-F44A-8C84-FA6DE2675E9F}" dt="2023-10-26T12:51:06.439" v="1"/>
        <pc:sldMkLst>
          <pc:docMk/>
          <pc:sldMk cId="372830340" sldId="741"/>
        </pc:sldMkLst>
      </pc:sldChg>
      <pc:sldChg chg="add del setBg">
        <pc:chgData name="Stephan Bättig" userId="c5a5c244-bbbf-412e-9300-f0fc8c3ea943" providerId="ADAL" clId="{A2795AC0-A68F-F44A-8C84-FA6DE2675E9F}" dt="2023-10-26T12:51:25.762" v="3"/>
        <pc:sldMkLst>
          <pc:docMk/>
          <pc:sldMk cId="2814206736" sldId="741"/>
        </pc:sldMkLst>
      </pc:sldChg>
      <pc:sldChg chg="add del setBg">
        <pc:chgData name="Stephan Bättig" userId="c5a5c244-bbbf-412e-9300-f0fc8c3ea943" providerId="ADAL" clId="{A2795AC0-A68F-F44A-8C84-FA6DE2675E9F}" dt="2023-10-26T12:51:06.439" v="1"/>
        <pc:sldMkLst>
          <pc:docMk/>
          <pc:sldMk cId="2849820117" sldId="742"/>
        </pc:sldMkLst>
      </pc:sldChg>
      <pc:sldChg chg="add del setBg">
        <pc:chgData name="Stephan Bättig" userId="c5a5c244-bbbf-412e-9300-f0fc8c3ea943" providerId="ADAL" clId="{A2795AC0-A68F-F44A-8C84-FA6DE2675E9F}" dt="2023-10-26T12:51:25.762" v="3"/>
        <pc:sldMkLst>
          <pc:docMk/>
          <pc:sldMk cId="4080429100" sldId="742"/>
        </pc:sldMkLst>
      </pc:sldChg>
      <pc:sldChg chg="add del setBg">
        <pc:chgData name="Stephan Bättig" userId="c5a5c244-bbbf-412e-9300-f0fc8c3ea943" providerId="ADAL" clId="{A2795AC0-A68F-F44A-8C84-FA6DE2675E9F}" dt="2023-10-26T12:51:06.439" v="1"/>
        <pc:sldMkLst>
          <pc:docMk/>
          <pc:sldMk cId="816627767" sldId="743"/>
        </pc:sldMkLst>
      </pc:sldChg>
      <pc:sldChg chg="add del setBg">
        <pc:chgData name="Stephan Bättig" userId="c5a5c244-bbbf-412e-9300-f0fc8c3ea943" providerId="ADAL" clId="{A2795AC0-A68F-F44A-8C84-FA6DE2675E9F}" dt="2023-10-26T12:51:25.762" v="3"/>
        <pc:sldMkLst>
          <pc:docMk/>
          <pc:sldMk cId="3524920580" sldId="743"/>
        </pc:sldMkLst>
      </pc:sldChg>
      <pc:sldChg chg="add del setBg">
        <pc:chgData name="Stephan Bättig" userId="c5a5c244-bbbf-412e-9300-f0fc8c3ea943" providerId="ADAL" clId="{A2795AC0-A68F-F44A-8C84-FA6DE2675E9F}" dt="2023-10-26T12:51:06.439" v="1"/>
        <pc:sldMkLst>
          <pc:docMk/>
          <pc:sldMk cId="103490215" sldId="744"/>
        </pc:sldMkLst>
      </pc:sldChg>
      <pc:sldChg chg="add del setBg">
        <pc:chgData name="Stephan Bättig" userId="c5a5c244-bbbf-412e-9300-f0fc8c3ea943" providerId="ADAL" clId="{A2795AC0-A68F-F44A-8C84-FA6DE2675E9F}" dt="2023-10-26T12:51:25.762" v="3"/>
        <pc:sldMkLst>
          <pc:docMk/>
          <pc:sldMk cId="124839008" sldId="744"/>
        </pc:sldMkLst>
      </pc:sldChg>
      <pc:sldChg chg="add del">
        <pc:chgData name="Stephan Bättig" userId="c5a5c244-bbbf-412e-9300-f0fc8c3ea943" providerId="ADAL" clId="{A2795AC0-A68F-F44A-8C84-FA6DE2675E9F}" dt="2023-10-26T12:51:25.762" v="3"/>
        <pc:sldMkLst>
          <pc:docMk/>
          <pc:sldMk cId="1266898597" sldId="745"/>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52CC9905-9ACE-F94A-986B-7704B17937F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0835E5DD-09E8-2B4F-8A69-88A65A3E99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88EFDB2-F726-D847-B23D-ACBDF2074D13}" type="datetimeFigureOut">
              <a:rPr lang="de-DE" smtClean="0"/>
              <a:t>08.11.24</a:t>
            </a:fld>
            <a:endParaRPr lang="de-DE"/>
          </a:p>
        </p:txBody>
      </p:sp>
      <p:sp>
        <p:nvSpPr>
          <p:cNvPr id="4" name="Fußzeilenplatzhalter 3">
            <a:extLst>
              <a:ext uri="{FF2B5EF4-FFF2-40B4-BE49-F238E27FC236}">
                <a16:creationId xmlns:a16="http://schemas.microsoft.com/office/drawing/2014/main" id="{5E0CA3E3-4BF5-284C-8761-316EC665C8A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2918A49C-1101-E04A-91AE-5ACDE74AFBF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077C218-DEC3-494B-8813-F4474BA8C787}" type="slidenum">
              <a:rPr lang="de-DE" smtClean="0"/>
              <a:t>‹Nr.›</a:t>
            </a:fld>
            <a:endParaRPr lang="de-DE"/>
          </a:p>
        </p:txBody>
      </p:sp>
    </p:spTree>
    <p:extLst>
      <p:ext uri="{BB962C8B-B14F-4D97-AF65-F5344CB8AC3E}">
        <p14:creationId xmlns:p14="http://schemas.microsoft.com/office/powerpoint/2010/main" val="34335259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934877-F9DC-7D41-BE93-64FE44067C91}" type="datetimeFigureOut">
              <a:rPr lang="de-DE" smtClean="0"/>
              <a:t>08.11.24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F81593-EF75-FB42-A5AA-DEDFC9C2B829}" type="slidenum">
              <a:rPr lang="de-DE" smtClean="0"/>
              <a:t>‹Nr.›</a:t>
            </a:fld>
            <a:endParaRPr lang="de-DE"/>
          </a:p>
        </p:txBody>
      </p:sp>
    </p:spTree>
    <p:extLst>
      <p:ext uri="{BB962C8B-B14F-4D97-AF65-F5344CB8AC3E}">
        <p14:creationId xmlns:p14="http://schemas.microsoft.com/office/powerpoint/2010/main" val="22138091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p:cNvSpPr>
          <p:nvPr>
            <p:ph type="sldImg"/>
          </p:nvPr>
        </p:nvSpPr>
        <p:spPr>
          <a:xfrm>
            <a:off x="381000" y="685800"/>
            <a:ext cx="6096000" cy="3429000"/>
          </a:xfrm>
          <a:solidFill>
            <a:srgbClr val="FFFFFF"/>
          </a:solidFill>
          <a:ln/>
        </p:spPr>
      </p:sp>
      <p:sp>
        <p:nvSpPr>
          <p:cNvPr id="276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de-CH" dirty="0">
              <a:ea typeface="ＭＳ Ｐゴシック" charset="0"/>
              <a:cs typeface="ＭＳ Ｐゴシック" charset="0"/>
            </a:endParaRPr>
          </a:p>
        </p:txBody>
      </p:sp>
    </p:spTree>
    <p:extLst>
      <p:ext uri="{BB962C8B-B14F-4D97-AF65-F5344CB8AC3E}">
        <p14:creationId xmlns:p14="http://schemas.microsoft.com/office/powerpoint/2010/main" val="8248580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p:cNvSpPr>
          <p:nvPr>
            <p:ph type="sldImg"/>
          </p:nvPr>
        </p:nvSpPr>
        <p:spPr>
          <a:xfrm>
            <a:off x="381000" y="685800"/>
            <a:ext cx="6096000" cy="3429000"/>
          </a:xfrm>
          <a:solidFill>
            <a:srgbClr val="FFFFFF"/>
          </a:solidFill>
          <a:ln/>
        </p:spPr>
      </p:sp>
      <p:sp>
        <p:nvSpPr>
          <p:cNvPr id="50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de-DE" baseline="0" dirty="0">
              <a:ea typeface="ＭＳ Ｐゴシック" charset="0"/>
              <a:cs typeface="ＭＳ Ｐゴシック" charset="0"/>
            </a:endParaRPr>
          </a:p>
        </p:txBody>
      </p:sp>
    </p:spTree>
    <p:extLst>
      <p:ext uri="{BB962C8B-B14F-4D97-AF65-F5344CB8AC3E}">
        <p14:creationId xmlns:p14="http://schemas.microsoft.com/office/powerpoint/2010/main" val="36956695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kern="1200" dirty="0">
                <a:solidFill>
                  <a:schemeClr val="tx1"/>
                </a:solidFill>
                <a:effectLst/>
                <a:latin typeface="Arial" charset="0"/>
                <a:ea typeface="ＭＳ Ｐゴシック" charset="-128"/>
                <a:cs typeface="ＭＳ Ｐゴシック" charset="-128"/>
              </a:rPr>
              <a:t>Im Kindergarten eröffnet sich für Ihr Kind ein neuer Lebens,-Spiel,-und Erfahrungsraum. Das soziale Umfeld erweitert sich. Es stellen sich dem Kind neue Aufgaben und Herausforderungen, welche es zu meistern gibt.</a:t>
            </a:r>
          </a:p>
          <a:p>
            <a:r>
              <a:rPr lang="de-CH" sz="1200" b="1" kern="1200" dirty="0">
                <a:solidFill>
                  <a:schemeClr val="tx1"/>
                </a:solidFill>
                <a:effectLst/>
                <a:latin typeface="Arial" charset="0"/>
                <a:ea typeface="ＭＳ Ｐゴシック" charset="-128"/>
                <a:cs typeface="ＭＳ Ｐゴシック" charset="-128"/>
              </a:rPr>
              <a:t> </a:t>
            </a:r>
            <a:endParaRPr lang="de-CH" sz="1200" kern="1200" dirty="0">
              <a:solidFill>
                <a:schemeClr val="tx1"/>
              </a:solidFill>
              <a:effectLst/>
              <a:latin typeface="Arial" charset="0"/>
              <a:ea typeface="ＭＳ Ｐゴシック" charset="-128"/>
              <a:cs typeface="ＭＳ Ｐゴシック" charset="-128"/>
            </a:endParaRPr>
          </a:p>
          <a:p>
            <a:r>
              <a:rPr lang="de-CH" sz="1200" kern="1200" dirty="0">
                <a:solidFill>
                  <a:schemeClr val="tx1"/>
                </a:solidFill>
                <a:effectLst/>
                <a:latin typeface="Arial" charset="0"/>
                <a:ea typeface="ＭＳ Ｐゴシック" charset="-128"/>
                <a:cs typeface="ＭＳ Ｐゴシック" charset="-128"/>
              </a:rPr>
              <a:t> </a:t>
            </a:r>
          </a:p>
          <a:p>
            <a:endParaRPr lang="de-DE" dirty="0"/>
          </a:p>
        </p:txBody>
      </p:sp>
    </p:spTree>
    <p:extLst>
      <p:ext uri="{BB962C8B-B14F-4D97-AF65-F5344CB8AC3E}">
        <p14:creationId xmlns:p14="http://schemas.microsoft.com/office/powerpoint/2010/main" val="21065615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xfrm>
            <a:off x="381000" y="685800"/>
            <a:ext cx="6096000" cy="3429000"/>
          </a:xfrm>
          <a:ln/>
        </p:spPr>
      </p:sp>
      <p:sp>
        <p:nvSpPr>
          <p:cNvPr id="6041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de-CH" sz="1200" kern="1200" dirty="0">
                <a:solidFill>
                  <a:schemeClr val="tx1"/>
                </a:solidFill>
                <a:effectLst/>
                <a:latin typeface="Arial" charset="0"/>
                <a:ea typeface="ＭＳ Ｐゴシック" charset="-128"/>
                <a:cs typeface="ＭＳ Ｐゴシック" charset="-128"/>
              </a:rPr>
              <a:t>Wenn die Kinder in den Kindergarten eintreten, dann tun sie dies mit sehr unterschiedlichem Entwicklungsstand und Vorwissen. Ihre motorischen oder sprachlichen Fähigkeiten und ihre Erfahrungen im sozialen Bereich werden sich stark unterscheiden.</a:t>
            </a:r>
          </a:p>
          <a:p>
            <a:r>
              <a:rPr lang="de-CH" sz="1200" kern="1200" dirty="0">
                <a:solidFill>
                  <a:schemeClr val="tx1"/>
                </a:solidFill>
                <a:effectLst/>
                <a:latin typeface="Arial" charset="0"/>
                <a:ea typeface="ＭＳ Ｐゴシック" charset="-128"/>
                <a:cs typeface="ＭＳ Ｐゴシック" charset="-128"/>
              </a:rPr>
              <a:t> </a:t>
            </a:r>
          </a:p>
          <a:p>
            <a:pPr eaLnBrk="1" hangingPunct="1"/>
            <a:endParaRPr lang="de-DE" dirty="0">
              <a:ea typeface="ＭＳ Ｐゴシック" charset="0"/>
              <a:cs typeface="ＭＳ Ｐゴシック" charset="0"/>
            </a:endParaRPr>
          </a:p>
        </p:txBody>
      </p:sp>
    </p:spTree>
    <p:extLst>
      <p:ext uri="{BB962C8B-B14F-4D97-AF65-F5344CB8AC3E}">
        <p14:creationId xmlns:p14="http://schemas.microsoft.com/office/powerpoint/2010/main" val="40154937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Es gibt einige Dinge, die Sie mit dem Kind schon üben können zu Hause. So erleichtern Sie ihm den Start im Kindergarten.</a:t>
            </a:r>
          </a:p>
        </p:txBody>
      </p:sp>
    </p:spTree>
    <p:extLst>
      <p:ext uri="{BB962C8B-B14F-4D97-AF65-F5344CB8AC3E}">
        <p14:creationId xmlns:p14="http://schemas.microsoft.com/office/powerpoint/2010/main" val="3552845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p:cNvSpPr>
          <p:nvPr>
            <p:ph type="sldImg"/>
          </p:nvPr>
        </p:nvSpPr>
        <p:spPr>
          <a:xfrm>
            <a:off x="381000" y="685800"/>
            <a:ext cx="6096000" cy="3429000"/>
          </a:xfrm>
          <a:solidFill>
            <a:srgbClr val="FFFFFF"/>
          </a:solidFill>
          <a:ln/>
        </p:spPr>
      </p:sp>
      <p:sp>
        <p:nvSpPr>
          <p:cNvPr id="686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de-DE" sz="1200" kern="1200" dirty="0">
                <a:solidFill>
                  <a:schemeClr val="tx1"/>
                </a:solidFill>
                <a:effectLst/>
                <a:latin typeface="Arial" charset="0"/>
                <a:ea typeface="ＭＳ Ｐゴシック" charset="-128"/>
                <a:cs typeface="ＭＳ Ｐゴシック" charset="-128"/>
              </a:rPr>
              <a:t>Ich darf Ihnen sagen, dass wir auf der Kindergartenstufe seit jeher nach dem Prinzip des LP 21 arbeiten.</a:t>
            </a:r>
            <a:endParaRPr lang="de-CH" sz="1200" kern="1200" dirty="0">
              <a:solidFill>
                <a:schemeClr val="tx1"/>
              </a:solidFill>
              <a:effectLst/>
              <a:latin typeface="Arial" charset="0"/>
              <a:ea typeface="ＭＳ Ｐゴシック" charset="-128"/>
              <a:cs typeface="ＭＳ Ｐゴシック" charset="-128"/>
            </a:endParaRPr>
          </a:p>
          <a:p>
            <a:r>
              <a:rPr lang="de-DE" sz="1200" kern="1200" dirty="0">
                <a:solidFill>
                  <a:schemeClr val="tx1"/>
                </a:solidFill>
                <a:effectLst/>
                <a:latin typeface="Arial" charset="0"/>
                <a:ea typeface="ＭＳ Ｐゴシック" charset="-128"/>
                <a:cs typeface="ＭＳ Ｐゴシック" charset="-128"/>
              </a:rPr>
              <a:t>Im Zentrum steht die Erkenntnis, dass ein Kind mit all seinen Sinnen lernt und sich Kompetenzen aneignet und diese weiterentwickelt.</a:t>
            </a:r>
            <a:endParaRPr lang="de-CH" sz="1200" kern="1200" dirty="0">
              <a:solidFill>
                <a:schemeClr val="tx1"/>
              </a:solidFill>
              <a:effectLst/>
              <a:latin typeface="Arial" charset="0"/>
              <a:ea typeface="ＭＳ Ｐゴシック" charset="-128"/>
              <a:cs typeface="ＭＳ Ｐゴシック" charset="-128"/>
            </a:endParaRPr>
          </a:p>
          <a:p>
            <a:r>
              <a:rPr lang="de-DE" sz="1200" kern="1200" dirty="0">
                <a:solidFill>
                  <a:schemeClr val="tx1"/>
                </a:solidFill>
                <a:effectLst/>
                <a:latin typeface="Arial" charset="0"/>
                <a:ea typeface="ＭＳ Ｐゴシック" charset="-128"/>
                <a:cs typeface="ＭＳ Ｐゴシック" charset="-128"/>
              </a:rPr>
              <a:t>Dieses Wissen praktizieren wir Kindergärtnerinnen seit langer Zeit. Einige Dinge haben jetzt einfach neue Namen bekommen.</a:t>
            </a:r>
          </a:p>
          <a:p>
            <a:endParaRPr lang="de-DE" sz="1200" kern="1200" dirty="0">
              <a:solidFill>
                <a:schemeClr val="tx1"/>
              </a:solidFill>
              <a:effectLst/>
              <a:latin typeface="Arial" charset="0"/>
              <a:ea typeface="ＭＳ Ｐゴシック" charset="-128"/>
            </a:endParaRPr>
          </a:p>
          <a:p>
            <a:r>
              <a:rPr lang="de-DE" dirty="0"/>
              <a:t>Sehen Sie hier im Film wie das in der Praxis aussehen könnte.</a:t>
            </a:r>
            <a:endParaRPr lang="de-CH" dirty="0"/>
          </a:p>
          <a:p>
            <a:endParaRPr lang="de-CH" sz="1200" kern="1200" dirty="0">
              <a:solidFill>
                <a:schemeClr val="tx1"/>
              </a:solidFill>
              <a:effectLst/>
              <a:latin typeface="Arial" charset="0"/>
              <a:ea typeface="ＭＳ Ｐゴシック" charset="-128"/>
              <a:cs typeface="ＭＳ Ｐゴシック" charset="-128"/>
            </a:endParaRPr>
          </a:p>
          <a:p>
            <a:r>
              <a:rPr lang="de-DE" sz="1200" kern="1200" dirty="0">
                <a:solidFill>
                  <a:schemeClr val="tx1"/>
                </a:solidFill>
                <a:effectLst/>
                <a:latin typeface="Arial" charset="0"/>
                <a:ea typeface="ＭＳ Ｐゴシック" charset="-128"/>
                <a:cs typeface="ＭＳ Ｐゴシック" charset="-128"/>
              </a:rPr>
              <a:t> </a:t>
            </a:r>
            <a:endParaRPr lang="de-CH" sz="1200" kern="1200" dirty="0">
              <a:solidFill>
                <a:schemeClr val="tx1"/>
              </a:solidFill>
              <a:effectLst/>
              <a:latin typeface="Arial" charset="0"/>
              <a:ea typeface="ＭＳ Ｐゴシック" charset="-128"/>
              <a:cs typeface="ＭＳ Ｐゴシック" charset="-128"/>
            </a:endParaRPr>
          </a:p>
          <a:p>
            <a:pPr eaLnBrk="1" hangingPunct="1"/>
            <a:endParaRPr lang="de-CH" dirty="0">
              <a:ea typeface="ＭＳ Ｐゴシック" charset="0"/>
              <a:cs typeface="ＭＳ Ｐゴシック" charset="0"/>
            </a:endParaRPr>
          </a:p>
        </p:txBody>
      </p:sp>
    </p:spTree>
    <p:extLst>
      <p:ext uri="{BB962C8B-B14F-4D97-AF65-F5344CB8AC3E}">
        <p14:creationId xmlns:p14="http://schemas.microsoft.com/office/powerpoint/2010/main" val="9804710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Arial" charset="0"/>
                <a:ea typeface="ＭＳ Ｐゴシック" charset="-128"/>
                <a:cs typeface="ＭＳ Ｐゴシック" charset="-128"/>
              </a:rPr>
              <a:t>Das Spiel ist für Kindergartenkinder das Tor zum Lernen. Sie lernen beim Beobachten, Imitieren und selber Handeln. Dies geschieht im freien Spiel und auch in den geführten Sequenzen mit der Kindergärtnerin. Alle Lernbereiche werden den Kindern auf spielerische Weise vermittelt, so dass die Kinder gar nicht merken, dass sie etwas lernen.</a:t>
            </a:r>
            <a:endParaRPr lang="de-CH" sz="1200" kern="1200" dirty="0">
              <a:solidFill>
                <a:schemeClr val="tx1"/>
              </a:solidFill>
              <a:effectLst/>
              <a:latin typeface="Arial" charset="0"/>
              <a:ea typeface="ＭＳ Ｐゴシック" charset="-128"/>
              <a:cs typeface="ＭＳ Ｐゴシック" charset="-128"/>
            </a:endParaRPr>
          </a:p>
          <a:p>
            <a:r>
              <a:rPr lang="de-CH" sz="1200" kern="1200" dirty="0">
                <a:solidFill>
                  <a:schemeClr val="tx1"/>
                </a:solidFill>
                <a:effectLst/>
                <a:latin typeface="Arial" charset="0"/>
                <a:ea typeface="ＭＳ Ｐゴシック" charset="-128"/>
                <a:cs typeface="ＭＳ Ｐゴシック" charset="-128"/>
              </a:rPr>
              <a:t> </a:t>
            </a:r>
          </a:p>
          <a:p>
            <a:endParaRPr lang="de-DE" dirty="0"/>
          </a:p>
        </p:txBody>
      </p:sp>
    </p:spTree>
    <p:extLst>
      <p:ext uri="{BB962C8B-B14F-4D97-AF65-F5344CB8AC3E}">
        <p14:creationId xmlns:p14="http://schemas.microsoft.com/office/powerpoint/2010/main" val="8720851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5400654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0404058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1176168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Ob beim Philosophieren, den Singspielen oder beim Geschichten hören-Sprache findet immer statt.</a:t>
            </a:r>
          </a:p>
        </p:txBody>
      </p:sp>
    </p:spTree>
    <p:extLst>
      <p:ext uri="{BB962C8B-B14F-4D97-AF65-F5344CB8AC3E}">
        <p14:creationId xmlns:p14="http://schemas.microsoft.com/office/powerpoint/2010/main" val="3495795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8817269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xfrm>
            <a:off x="381000" y="685800"/>
            <a:ext cx="6096000" cy="3429000"/>
          </a:xfrm>
          <a:ln/>
        </p:spPr>
      </p:sp>
      <p:sp>
        <p:nvSpPr>
          <p:cNvPr id="84995"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de-DE" sz="1200" b="0" i="0" kern="1200" baseline="0" dirty="0">
              <a:solidFill>
                <a:schemeClr val="tx1"/>
              </a:solidFill>
              <a:effectLst/>
              <a:latin typeface="Arial" charset="0"/>
              <a:ea typeface="ＭＳ Ｐゴシック" charset="-128"/>
              <a:cs typeface="ＭＳ Ｐゴシック" charset="-128"/>
            </a:endParaRPr>
          </a:p>
          <a:p>
            <a:r>
              <a:rPr lang="de-DE" sz="1200" b="0" i="0" kern="1200" dirty="0">
                <a:solidFill>
                  <a:schemeClr val="tx1"/>
                </a:solidFill>
                <a:effectLst/>
                <a:latin typeface="Arial" charset="0"/>
                <a:ea typeface="ＭＳ Ｐゴシック" charset="-128"/>
                <a:cs typeface="ＭＳ Ｐゴシック" charset="-128"/>
              </a:rPr>
              <a:t>Sinneserlebnisse in der Natur bei jedem Wetter..</a:t>
            </a:r>
          </a:p>
          <a:p>
            <a:endParaRPr lang="de-DE" sz="1200" b="0" i="0" kern="1200" dirty="0">
              <a:solidFill>
                <a:schemeClr val="tx1"/>
              </a:solidFill>
              <a:effectLst/>
              <a:latin typeface="Arial" charset="0"/>
              <a:ea typeface="ＭＳ Ｐゴシック" charset="-128"/>
              <a:cs typeface="ＭＳ Ｐゴシック" charset="-128"/>
            </a:endParaRPr>
          </a:p>
          <a:p>
            <a:endParaRPr lang="de-DE" sz="1200" b="0" i="0" kern="1200" dirty="0">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3629104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2873834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p:cNvSpPr>
          <p:nvPr>
            <p:ph type="sldImg"/>
          </p:nvPr>
        </p:nvSpPr>
        <p:spPr>
          <a:xfrm>
            <a:off x="381000" y="685800"/>
            <a:ext cx="6096000" cy="3429000"/>
          </a:xfrm>
          <a:solidFill>
            <a:srgbClr val="FFFFFF"/>
          </a:solidFill>
          <a:ln/>
        </p:spPr>
      </p:sp>
      <p:sp>
        <p:nvSpPr>
          <p:cNvPr id="911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de-CH" dirty="0">
                <a:ea typeface="ＭＳ Ｐゴシック" charset="0"/>
                <a:cs typeface="ＭＳ Ｐゴシック" charset="0"/>
              </a:rPr>
              <a:t>Der Stundenplan wird so aussehen.</a:t>
            </a:r>
          </a:p>
        </p:txBody>
      </p:sp>
    </p:spTree>
    <p:extLst>
      <p:ext uri="{BB962C8B-B14F-4D97-AF65-F5344CB8AC3E}">
        <p14:creationId xmlns:p14="http://schemas.microsoft.com/office/powerpoint/2010/main" val="6443543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p:cNvSpPr>
          <p:nvPr>
            <p:ph type="sldImg"/>
          </p:nvPr>
        </p:nvSpPr>
        <p:spPr>
          <a:xfrm>
            <a:off x="381000" y="685800"/>
            <a:ext cx="6096000" cy="3429000"/>
          </a:xfrm>
          <a:solidFill>
            <a:srgbClr val="FFFFFF"/>
          </a:solidFill>
          <a:ln/>
        </p:spPr>
      </p:sp>
      <p:sp>
        <p:nvSpPr>
          <p:cNvPr id="93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de-CH" dirty="0">
              <a:ea typeface="ＭＳ Ｐゴシック" charset="0"/>
              <a:cs typeface="ＭＳ Ｐゴシック" charset="0"/>
            </a:endParaRPr>
          </a:p>
        </p:txBody>
      </p:sp>
    </p:spTree>
    <p:extLst>
      <p:ext uri="{BB962C8B-B14F-4D97-AF65-F5344CB8AC3E}">
        <p14:creationId xmlns:p14="http://schemas.microsoft.com/office/powerpoint/2010/main" val="14627890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p:cNvSpPr>
          <p:nvPr>
            <p:ph type="sldImg"/>
          </p:nvPr>
        </p:nvSpPr>
        <p:spPr>
          <a:xfrm>
            <a:off x="381000" y="685800"/>
            <a:ext cx="6096000" cy="3429000"/>
          </a:xfrm>
          <a:solidFill>
            <a:srgbClr val="FFFFFF"/>
          </a:solidFill>
          <a:ln/>
        </p:spPr>
      </p:sp>
      <p:sp>
        <p:nvSpPr>
          <p:cNvPr id="93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de-CH" dirty="0">
                <a:ea typeface="ＭＳ Ｐゴシック" charset="0"/>
                <a:cs typeface="ＭＳ Ｐゴシック" charset="0"/>
              </a:rPr>
              <a:t>Im Kindergarten feiern wir auch Bräuche wie zum Beispiel </a:t>
            </a:r>
            <a:r>
              <a:rPr lang="de-CH" dirty="0" err="1">
                <a:ea typeface="ＭＳ Ｐゴシック" charset="0"/>
                <a:cs typeface="ＭＳ Ｐゴシック" charset="0"/>
              </a:rPr>
              <a:t>Samichlaus</a:t>
            </a:r>
            <a:r>
              <a:rPr lang="de-CH" dirty="0">
                <a:ea typeface="ＭＳ Ｐゴシック" charset="0"/>
                <a:cs typeface="ＭＳ Ｐゴシック" charset="0"/>
              </a:rPr>
              <a:t>, Ostern oder den </a:t>
            </a:r>
            <a:r>
              <a:rPr lang="de-CH" dirty="0" err="1">
                <a:ea typeface="ＭＳ Ｐゴシック" charset="0"/>
                <a:cs typeface="ＭＳ Ｐゴシック" charset="0"/>
              </a:rPr>
              <a:t>Räbeliechtliumzug</a:t>
            </a:r>
            <a:r>
              <a:rPr lang="de-CH" dirty="0">
                <a:ea typeface="ＭＳ Ｐゴシック" charset="0"/>
                <a:cs typeface="ＭＳ Ｐゴシック" charset="0"/>
              </a:rPr>
              <a:t>. Auch der Geburtstag Ihres Kindes hat eine wichtige Bedeutung.</a:t>
            </a:r>
          </a:p>
        </p:txBody>
      </p:sp>
    </p:spTree>
    <p:extLst>
      <p:ext uri="{BB962C8B-B14F-4D97-AF65-F5344CB8AC3E}">
        <p14:creationId xmlns:p14="http://schemas.microsoft.com/office/powerpoint/2010/main" val="3254581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545521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Tree>
    <p:extLst>
      <p:ext uri="{BB962C8B-B14F-4D97-AF65-F5344CB8AC3E}">
        <p14:creationId xmlns:p14="http://schemas.microsoft.com/office/powerpoint/2010/main" val="10084522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Tree>
    <p:extLst>
      <p:ext uri="{BB962C8B-B14F-4D97-AF65-F5344CB8AC3E}">
        <p14:creationId xmlns:p14="http://schemas.microsoft.com/office/powerpoint/2010/main" val="6318166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Tree>
    <p:extLst>
      <p:ext uri="{BB962C8B-B14F-4D97-AF65-F5344CB8AC3E}">
        <p14:creationId xmlns:p14="http://schemas.microsoft.com/office/powerpoint/2010/main" val="4153523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ChangeArrowheads="1"/>
          </p:cNvSpPr>
          <p:nvPr>
            <p:ph type="sldImg"/>
          </p:nvPr>
        </p:nvSpPr>
        <p:spPr>
          <a:xfrm>
            <a:off x="381000" y="685800"/>
            <a:ext cx="6096000" cy="3429000"/>
          </a:xfrm>
          <a:solidFill>
            <a:srgbClr val="FFFFFF"/>
          </a:solidFill>
          <a:ln/>
        </p:spPr>
      </p:sp>
      <p:sp>
        <p:nvSpPr>
          <p:cNvPr id="1443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de-CH">
              <a:ea typeface="ＭＳ Ｐゴシック" charset="0"/>
              <a:cs typeface="ＭＳ Ｐゴシック" charset="0"/>
            </a:endParaRPr>
          </a:p>
        </p:txBody>
      </p:sp>
    </p:spTree>
    <p:extLst>
      <p:ext uri="{BB962C8B-B14F-4D97-AF65-F5344CB8AC3E}">
        <p14:creationId xmlns:p14="http://schemas.microsoft.com/office/powerpoint/2010/main" val="3161989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6932221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ChangeArrowheads="1"/>
          </p:cNvSpPr>
          <p:nvPr>
            <p:ph type="sldImg"/>
          </p:nvPr>
        </p:nvSpPr>
        <p:spPr>
          <a:xfrm>
            <a:off x="381000" y="685800"/>
            <a:ext cx="6096000" cy="3429000"/>
          </a:xfrm>
          <a:solidFill>
            <a:srgbClr val="FFFFFF"/>
          </a:solidFill>
          <a:ln/>
        </p:spPr>
      </p:sp>
      <p:sp>
        <p:nvSpPr>
          <p:cNvPr id="1443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de-CH">
              <a:ea typeface="ＭＳ Ｐゴシック" charset="0"/>
              <a:cs typeface="ＭＳ Ｐゴシック" charset="0"/>
            </a:endParaRPr>
          </a:p>
        </p:txBody>
      </p:sp>
    </p:spTree>
    <p:extLst>
      <p:ext uri="{BB962C8B-B14F-4D97-AF65-F5344CB8AC3E}">
        <p14:creationId xmlns:p14="http://schemas.microsoft.com/office/powerpoint/2010/main" val="38279178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Rot="1" noChangeAspect="1" noChangeArrowheads="1"/>
          </p:cNvSpPr>
          <p:nvPr>
            <p:ph type="sldImg"/>
          </p:nvPr>
        </p:nvSpPr>
        <p:spPr>
          <a:xfrm>
            <a:off x="381000" y="685800"/>
            <a:ext cx="6096000" cy="3429000"/>
          </a:xfrm>
          <a:solidFill>
            <a:srgbClr val="FFFFFF"/>
          </a:solidFill>
          <a:ln/>
        </p:spPr>
      </p:sp>
      <p:sp>
        <p:nvSpPr>
          <p:cNvPr id="1525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de-CH">
              <a:ea typeface="ＭＳ Ｐゴシック" charset="0"/>
              <a:cs typeface="ＭＳ Ｐゴシック" charset="0"/>
            </a:endParaRPr>
          </a:p>
        </p:txBody>
      </p:sp>
    </p:spTree>
    <p:extLst>
      <p:ext uri="{BB962C8B-B14F-4D97-AF65-F5344CB8AC3E}">
        <p14:creationId xmlns:p14="http://schemas.microsoft.com/office/powerpoint/2010/main" val="23197980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Rot="1" noChangeAspect="1" noChangeArrowheads="1"/>
          </p:cNvSpPr>
          <p:nvPr>
            <p:ph type="sldImg"/>
          </p:nvPr>
        </p:nvSpPr>
        <p:spPr>
          <a:xfrm>
            <a:off x="381000" y="685800"/>
            <a:ext cx="6096000" cy="3429000"/>
          </a:xfrm>
          <a:solidFill>
            <a:srgbClr val="FFFFFF"/>
          </a:solidFill>
          <a:ln/>
        </p:spPr>
      </p:sp>
      <p:sp>
        <p:nvSpPr>
          <p:cNvPr id="1525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de-CH">
              <a:ea typeface="ＭＳ Ｐゴシック" charset="0"/>
              <a:cs typeface="ＭＳ Ｐゴシック" charset="0"/>
            </a:endParaRPr>
          </a:p>
        </p:txBody>
      </p:sp>
    </p:spTree>
    <p:extLst>
      <p:ext uri="{BB962C8B-B14F-4D97-AF65-F5344CB8AC3E}">
        <p14:creationId xmlns:p14="http://schemas.microsoft.com/office/powerpoint/2010/main" val="1992362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p:cNvSpPr>
          <p:nvPr>
            <p:ph type="sldImg"/>
          </p:nvPr>
        </p:nvSpPr>
        <p:spPr>
          <a:xfrm>
            <a:off x="381000" y="685800"/>
            <a:ext cx="6096000" cy="3429000"/>
          </a:xfrm>
          <a:solidFill>
            <a:srgbClr val="FFFFFF"/>
          </a:solidFill>
          <a:ln/>
        </p:spPr>
      </p:sp>
      <p:sp>
        <p:nvSpPr>
          <p:cNvPr id="3379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de-CH" dirty="0">
              <a:ea typeface="ＭＳ Ｐゴシック" charset="0"/>
              <a:cs typeface="ＭＳ Ｐゴシック" charset="0"/>
            </a:endParaRPr>
          </a:p>
        </p:txBody>
      </p:sp>
    </p:spTree>
    <p:extLst>
      <p:ext uri="{BB962C8B-B14F-4D97-AF65-F5344CB8AC3E}">
        <p14:creationId xmlns:p14="http://schemas.microsoft.com/office/powerpoint/2010/main" val="3992978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p:cNvSpPr>
          <p:nvPr>
            <p:ph type="sldImg"/>
          </p:nvPr>
        </p:nvSpPr>
        <p:spPr>
          <a:xfrm>
            <a:off x="381000" y="685800"/>
            <a:ext cx="6096000" cy="3429000"/>
          </a:xfrm>
          <a:solidFill>
            <a:srgbClr val="FFFFFF"/>
          </a:solidFill>
          <a:ln/>
        </p:spPr>
      </p:sp>
      <p:sp>
        <p:nvSpPr>
          <p:cNvPr id="3379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de-CH" dirty="0">
              <a:ea typeface="ＭＳ Ｐゴシック" charset="0"/>
              <a:cs typeface="ＭＳ Ｐゴシック" charset="0"/>
            </a:endParaRPr>
          </a:p>
        </p:txBody>
      </p:sp>
    </p:spTree>
    <p:extLst>
      <p:ext uri="{BB962C8B-B14F-4D97-AF65-F5344CB8AC3E}">
        <p14:creationId xmlns:p14="http://schemas.microsoft.com/office/powerpoint/2010/main" val="7666204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p:cNvSpPr>
          <p:nvPr>
            <p:ph type="sldImg"/>
          </p:nvPr>
        </p:nvSpPr>
        <p:spPr>
          <a:xfrm>
            <a:off x="381000" y="685800"/>
            <a:ext cx="6096000" cy="3429000"/>
          </a:xfrm>
          <a:solidFill>
            <a:srgbClr val="FFFFFF"/>
          </a:solidFill>
          <a:ln/>
        </p:spPr>
      </p:sp>
      <p:sp>
        <p:nvSpPr>
          <p:cNvPr id="46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de-CH" dirty="0">
              <a:ea typeface="ＭＳ Ｐゴシック" charset="0"/>
              <a:cs typeface="ＭＳ Ｐゴシック" charset="0"/>
            </a:endParaRPr>
          </a:p>
        </p:txBody>
      </p:sp>
    </p:spTree>
    <p:extLst>
      <p:ext uri="{BB962C8B-B14F-4D97-AF65-F5344CB8AC3E}">
        <p14:creationId xmlns:p14="http://schemas.microsoft.com/office/powerpoint/2010/main" val="26760784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p:cNvSpPr>
          <p:nvPr>
            <p:ph type="sldImg"/>
          </p:nvPr>
        </p:nvSpPr>
        <p:spPr>
          <a:xfrm>
            <a:off x="381000" y="685800"/>
            <a:ext cx="6096000" cy="3429000"/>
          </a:xfrm>
          <a:solidFill>
            <a:srgbClr val="FFFFFF"/>
          </a:solidFill>
          <a:ln/>
        </p:spPr>
      </p:sp>
      <p:sp>
        <p:nvSpPr>
          <p:cNvPr id="46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de-CH" dirty="0">
              <a:ea typeface="ＭＳ Ｐゴシック" charset="0"/>
              <a:cs typeface="ＭＳ Ｐゴシック" charset="0"/>
            </a:endParaRPr>
          </a:p>
        </p:txBody>
      </p:sp>
    </p:spTree>
    <p:extLst>
      <p:ext uri="{BB962C8B-B14F-4D97-AF65-F5344CB8AC3E}">
        <p14:creationId xmlns:p14="http://schemas.microsoft.com/office/powerpoint/2010/main" val="1135199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p:cNvSpPr>
          <p:nvPr>
            <p:ph type="sldImg"/>
          </p:nvPr>
        </p:nvSpPr>
        <p:spPr>
          <a:xfrm>
            <a:off x="381000" y="685800"/>
            <a:ext cx="6096000" cy="3429000"/>
          </a:xfrm>
          <a:solidFill>
            <a:srgbClr val="FFFFFF"/>
          </a:solidFill>
          <a:ln/>
        </p:spPr>
      </p:sp>
      <p:sp>
        <p:nvSpPr>
          <p:cNvPr id="46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de-CH">
              <a:ea typeface="ＭＳ Ｐゴシック" charset="0"/>
              <a:cs typeface="ＭＳ Ｐゴシック" charset="0"/>
            </a:endParaRPr>
          </a:p>
        </p:txBody>
      </p:sp>
    </p:spTree>
    <p:extLst>
      <p:ext uri="{BB962C8B-B14F-4D97-AF65-F5344CB8AC3E}">
        <p14:creationId xmlns:p14="http://schemas.microsoft.com/office/powerpoint/2010/main" val="2440194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p:cNvSpPr>
          <p:nvPr>
            <p:ph type="sldImg"/>
          </p:nvPr>
        </p:nvSpPr>
        <p:spPr>
          <a:xfrm>
            <a:off x="381000" y="685800"/>
            <a:ext cx="6096000" cy="3429000"/>
          </a:xfrm>
          <a:solidFill>
            <a:srgbClr val="FFFFFF"/>
          </a:solidFill>
          <a:ln/>
        </p:spPr>
      </p:sp>
      <p:sp>
        <p:nvSpPr>
          <p:cNvPr id="46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de-CH" dirty="0">
              <a:ea typeface="ＭＳ Ｐゴシック" charset="0"/>
              <a:cs typeface="ＭＳ Ｐゴシック" charset="0"/>
            </a:endParaRPr>
          </a:p>
        </p:txBody>
      </p:sp>
    </p:spTree>
    <p:extLst>
      <p:ext uri="{BB962C8B-B14F-4D97-AF65-F5344CB8AC3E}">
        <p14:creationId xmlns:p14="http://schemas.microsoft.com/office/powerpoint/2010/main" val="1442539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de-DE" dirty="0"/>
              <a:t>Mastertitelformat bearbeiten</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7" name="Date Placeholder 6"/>
          <p:cNvSpPr>
            <a:spLocks noGrp="1"/>
          </p:cNvSpPr>
          <p:nvPr>
            <p:ph type="dt" sz="half" idx="10"/>
          </p:nvPr>
        </p:nvSpPr>
        <p:spPr/>
        <p:txBody>
          <a:bodyPr/>
          <a:lstStyle/>
          <a:p>
            <a:fld id="{A161F270-CD48-8E42-AC23-6F0C27817E23}" type="datetimeFigureOut">
              <a:rPr lang="de-DE" smtClean="0"/>
              <a:t>08.11.24</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E64B4F21-EC6E-0B42-B343-DB14895B7D34}" type="slidenum">
              <a:rPr lang="de-DE" smtClean="0"/>
              <a:t>‹Nr.›</a:t>
            </a:fld>
            <a:endParaRPr lang="de-DE"/>
          </a:p>
        </p:txBody>
      </p:sp>
    </p:spTree>
    <p:extLst>
      <p:ext uri="{BB962C8B-B14F-4D97-AF65-F5344CB8AC3E}">
        <p14:creationId xmlns:p14="http://schemas.microsoft.com/office/powerpoint/2010/main" val="116370356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A161F270-CD48-8E42-AC23-6F0C27817E23}" type="datetimeFigureOut">
              <a:rPr lang="de-DE" smtClean="0"/>
              <a:t>08.11.24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64B4F21-EC6E-0B42-B343-DB14895B7D34}" type="slidenum">
              <a:rPr lang="de-DE" smtClean="0"/>
              <a:t>‹Nr.›</a:t>
            </a:fld>
            <a:endParaRPr lang="de-DE"/>
          </a:p>
        </p:txBody>
      </p:sp>
    </p:spTree>
    <p:extLst>
      <p:ext uri="{BB962C8B-B14F-4D97-AF65-F5344CB8AC3E}">
        <p14:creationId xmlns:p14="http://schemas.microsoft.com/office/powerpoint/2010/main" val="4263269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A161F270-CD48-8E42-AC23-6F0C27817E23}" type="datetimeFigureOut">
              <a:rPr lang="de-DE" smtClean="0"/>
              <a:t>08.11.24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64B4F21-EC6E-0B42-B343-DB14895B7D34}" type="slidenum">
              <a:rPr lang="de-DE" smtClean="0"/>
              <a:t>‹Nr.›</a:t>
            </a:fld>
            <a:endParaRPr lang="de-DE"/>
          </a:p>
        </p:txBody>
      </p:sp>
    </p:spTree>
    <p:extLst>
      <p:ext uri="{BB962C8B-B14F-4D97-AF65-F5344CB8AC3E}">
        <p14:creationId xmlns:p14="http://schemas.microsoft.com/office/powerpoint/2010/main" val="31941807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el und Inhalt">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58953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el, Tex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p>
            <a:r>
              <a:rPr lang="de-CH"/>
              <a:t>Mastertitelformat bearbeiten</a:t>
            </a:r>
            <a:endParaRPr lang="de-DE"/>
          </a:p>
        </p:txBody>
      </p:sp>
      <p:sp>
        <p:nvSpPr>
          <p:cNvPr id="3" name="Textplatzhalter 2"/>
          <p:cNvSpPr>
            <a:spLocks noGrp="1"/>
          </p:cNvSpPr>
          <p:nvPr>
            <p:ph type="body" sz="half" idx="1"/>
          </p:nvPr>
        </p:nvSpPr>
        <p:spPr>
          <a:xfrm>
            <a:off x="609600" y="1600203"/>
            <a:ext cx="5384800" cy="4525963"/>
          </a:xfrm>
        </p:spPr>
        <p:txBody>
          <a:body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Inhaltsplatzhalter 3"/>
          <p:cNvSpPr>
            <a:spLocks noGrp="1"/>
          </p:cNvSpPr>
          <p:nvPr>
            <p:ph sz="quarter" idx="2"/>
          </p:nvPr>
        </p:nvSpPr>
        <p:spPr>
          <a:xfrm>
            <a:off x="6197600" y="1600200"/>
            <a:ext cx="5384800" cy="2185988"/>
          </a:xfrm>
        </p:spPr>
        <p:txBody>
          <a:body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5" name="Inhaltsplatzhalter 4"/>
          <p:cNvSpPr>
            <a:spLocks noGrp="1"/>
          </p:cNvSpPr>
          <p:nvPr>
            <p:ph sz="quarter" idx="3"/>
          </p:nvPr>
        </p:nvSpPr>
        <p:spPr>
          <a:xfrm>
            <a:off x="6197600" y="3938591"/>
            <a:ext cx="5384800" cy="2187575"/>
          </a:xfrm>
        </p:spPr>
        <p:txBody>
          <a:body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6" name="Rectangle 4"/>
          <p:cNvSpPr>
            <a:spLocks noGrp="1" noChangeArrowheads="1"/>
          </p:cNvSpPr>
          <p:nvPr>
            <p:ph type="dt" sz="half" idx="10"/>
          </p:nvPr>
        </p:nvSpPr>
        <p:spPr>
          <a:xfrm>
            <a:off x="7821429" y="6238816"/>
            <a:ext cx="2753746" cy="323968"/>
          </a:xfrm>
          <a:prstGeom prst="rect">
            <a:avLst/>
          </a:prstGeom>
          <a:ln/>
        </p:spPr>
        <p:txBody>
          <a:bodyPr/>
          <a:lstStyle>
            <a:lvl1pPr>
              <a:defRPr/>
            </a:lvl1pPr>
          </a:lstStyle>
          <a:p>
            <a:pPr>
              <a:defRPr/>
            </a:pPr>
            <a:r>
              <a:rPr lang="de-CH"/>
              <a:t>14.11.19</a:t>
            </a:r>
            <a:endParaRPr lang="de-DE"/>
          </a:p>
        </p:txBody>
      </p:sp>
      <p:sp>
        <p:nvSpPr>
          <p:cNvPr id="7" name="Rectangle 5"/>
          <p:cNvSpPr>
            <a:spLocks noGrp="1" noChangeArrowheads="1"/>
          </p:cNvSpPr>
          <p:nvPr>
            <p:ph type="ftr" sz="quarter" idx="11"/>
          </p:nvPr>
        </p:nvSpPr>
        <p:spPr>
          <a:ln/>
        </p:spPr>
        <p:txBody>
          <a:bodyPr/>
          <a:lstStyle>
            <a:lvl1pPr>
              <a:defRPr/>
            </a:lvl1pPr>
          </a:lstStyle>
          <a:p>
            <a:pPr>
              <a:defRPr/>
            </a:pPr>
            <a:endParaRPr lang="de-DE"/>
          </a:p>
        </p:txBody>
      </p:sp>
      <p:sp>
        <p:nvSpPr>
          <p:cNvPr id="8" name="Rectangle 6"/>
          <p:cNvSpPr>
            <a:spLocks noGrp="1" noChangeArrowheads="1"/>
          </p:cNvSpPr>
          <p:nvPr>
            <p:ph type="sldNum" sz="quarter" idx="12"/>
          </p:nvPr>
        </p:nvSpPr>
        <p:spPr>
          <a:ln/>
        </p:spPr>
        <p:txBody>
          <a:bodyPr/>
          <a:lstStyle>
            <a:lvl1pPr>
              <a:defRPr/>
            </a:lvl1pPr>
          </a:lstStyle>
          <a:p>
            <a:pPr>
              <a:defRPr/>
            </a:pPr>
            <a:fld id="{C14CD5CD-B5E3-E84B-B462-B1662F9C1FF4}" type="slidenum">
              <a:rPr lang="de-DE"/>
              <a:pPr>
                <a:defRPr/>
              </a:pPr>
              <a:t>‹Nr.›</a:t>
            </a:fld>
            <a:endParaRPr lang="de-DE"/>
          </a:p>
        </p:txBody>
      </p:sp>
    </p:spTree>
    <p:extLst>
      <p:ext uri="{BB962C8B-B14F-4D97-AF65-F5344CB8AC3E}">
        <p14:creationId xmlns:p14="http://schemas.microsoft.com/office/powerpoint/2010/main" val="32161171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821429" y="6238816"/>
            <a:ext cx="2753746" cy="323968"/>
          </a:xfrm>
          <a:prstGeom prst="rect">
            <a:avLst/>
          </a:prstGeom>
        </p:spPr>
        <p:txBody>
          <a:bodyPr/>
          <a:lstStyle/>
          <a:p>
            <a:fld id="{A161F270-CD48-8E42-AC23-6F0C27817E23}" type="datetimeFigureOut">
              <a:rPr lang="de-DE" smtClean="0"/>
              <a:t>08.11.24</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E64B4F21-EC6E-0B42-B343-DB14895B7D34}" type="slidenum">
              <a:rPr lang="de-DE" smtClean="0"/>
              <a:t>‹Nr.›</a:t>
            </a:fld>
            <a:endParaRPr lang="de-DE"/>
          </a:p>
        </p:txBody>
      </p:sp>
    </p:spTree>
    <p:extLst>
      <p:ext uri="{BB962C8B-B14F-4D97-AF65-F5344CB8AC3E}">
        <p14:creationId xmlns:p14="http://schemas.microsoft.com/office/powerpoint/2010/main" val="37314893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enutzerdefiniertes Layout">
    <p:bg>
      <p:bgPr>
        <a:gradFill>
          <a:gsLst>
            <a:gs pos="0">
              <a:schemeClr val="bg2">
                <a:tint val="97000"/>
                <a:shade val="100000"/>
                <a:satMod val="185000"/>
                <a:lumMod val="120000"/>
              </a:schemeClr>
            </a:gs>
            <a:gs pos="100000">
              <a:schemeClr val="bg2">
                <a:tint val="96000"/>
                <a:shade val="95000"/>
                <a:satMod val="215000"/>
                <a:lumMod val="80000"/>
              </a:schemeClr>
            </a:gs>
          </a:gsLst>
          <a:path path="circle">
            <a:fillToRect l="50000" t="55000" r="125000" b="100000"/>
          </a:path>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168485-A059-7C49-94FB-95CA0972C443}"/>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1E45EFB0-7130-7E43-90FA-56BC8BD04CAA}"/>
              </a:ext>
            </a:extLst>
          </p:cNvPr>
          <p:cNvSpPr>
            <a:spLocks noGrp="1"/>
          </p:cNvSpPr>
          <p:nvPr>
            <p:ph type="dt" sz="half" idx="10"/>
          </p:nvPr>
        </p:nvSpPr>
        <p:spPr>
          <a:xfrm>
            <a:off x="7821429" y="6238816"/>
            <a:ext cx="2753746" cy="323968"/>
          </a:xfrm>
          <a:prstGeom prst="rect">
            <a:avLst/>
          </a:prstGeom>
        </p:spPr>
        <p:txBody>
          <a:bodyPr/>
          <a:lstStyle/>
          <a:p>
            <a:fld id="{A161F270-CD48-8E42-AC23-6F0C27817E23}" type="datetimeFigureOut">
              <a:rPr lang="de-DE" smtClean="0"/>
              <a:t>08.11.24</a:t>
            </a:fld>
            <a:endParaRPr lang="de-DE"/>
          </a:p>
        </p:txBody>
      </p:sp>
      <p:sp>
        <p:nvSpPr>
          <p:cNvPr id="4" name="Fußzeilenplatzhalter 3">
            <a:extLst>
              <a:ext uri="{FF2B5EF4-FFF2-40B4-BE49-F238E27FC236}">
                <a16:creationId xmlns:a16="http://schemas.microsoft.com/office/drawing/2014/main" id="{154FA43B-5A70-E646-845A-8EC1315A094B}"/>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1C5050D2-89F1-244F-AED5-94CB22A0B318}"/>
              </a:ext>
            </a:extLst>
          </p:cNvPr>
          <p:cNvSpPr>
            <a:spLocks noGrp="1"/>
          </p:cNvSpPr>
          <p:nvPr>
            <p:ph type="sldNum" sz="quarter" idx="12"/>
          </p:nvPr>
        </p:nvSpPr>
        <p:spPr/>
        <p:txBody>
          <a:bodyPr/>
          <a:lstStyle/>
          <a:p>
            <a:fld id="{E64B4F21-EC6E-0B42-B343-DB14895B7D34}" type="slidenum">
              <a:rPr lang="de-DE" smtClean="0"/>
              <a:t>‹Nr.›</a:t>
            </a:fld>
            <a:endParaRPr lang="de-DE"/>
          </a:p>
        </p:txBody>
      </p:sp>
    </p:spTree>
    <p:extLst>
      <p:ext uri="{BB962C8B-B14F-4D97-AF65-F5344CB8AC3E}">
        <p14:creationId xmlns:p14="http://schemas.microsoft.com/office/powerpoint/2010/main" val="4113564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smtClean="0"/>
              <a:t>11/8/24</a:t>
            </a:fld>
            <a:endParaRPr lang="en-US" dirty="0"/>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E64B4F21-EC6E-0B42-B343-DB14895B7D34}" type="slidenum">
              <a:rPr lang="de-DE" smtClean="0"/>
              <a:t>‹Nr.›</a:t>
            </a:fld>
            <a:endParaRPr lang="de-DE"/>
          </a:p>
        </p:txBody>
      </p:sp>
    </p:spTree>
    <p:extLst>
      <p:ext uri="{BB962C8B-B14F-4D97-AF65-F5344CB8AC3E}">
        <p14:creationId xmlns:p14="http://schemas.microsoft.com/office/powerpoint/2010/main" val="1398954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de-DE"/>
              <a:t>Mastertitelformat bearbeiten</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7" name="Date Placeholder 6"/>
          <p:cNvSpPr>
            <a:spLocks noGrp="1"/>
          </p:cNvSpPr>
          <p:nvPr>
            <p:ph type="dt" sz="half" idx="10"/>
          </p:nvPr>
        </p:nvSpPr>
        <p:spPr/>
        <p:txBody>
          <a:bodyPr/>
          <a:lstStyle/>
          <a:p>
            <a:fld id="{1160EA64-D806-43AC-9DF2-F8C432F32B4C}" type="datetimeFigureOut">
              <a:rPr lang="en-US" smtClean="0"/>
              <a:t>11/8/24</a:t>
            </a:fld>
            <a:endParaRPr lang="en-US" dirty="0"/>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E64B4F21-EC6E-0B42-B343-DB14895B7D34}" type="slidenum">
              <a:rPr lang="de-DE" smtClean="0"/>
              <a:t>‹Nr.›</a:t>
            </a:fld>
            <a:endParaRPr lang="de-DE"/>
          </a:p>
        </p:txBody>
      </p:sp>
    </p:spTree>
    <p:extLst>
      <p:ext uri="{BB962C8B-B14F-4D97-AF65-F5344CB8AC3E}">
        <p14:creationId xmlns:p14="http://schemas.microsoft.com/office/powerpoint/2010/main" val="142283448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8" name="Date Placeholder 7"/>
          <p:cNvSpPr>
            <a:spLocks noGrp="1"/>
          </p:cNvSpPr>
          <p:nvPr>
            <p:ph type="dt" sz="half" idx="10"/>
          </p:nvPr>
        </p:nvSpPr>
        <p:spPr/>
        <p:txBody>
          <a:bodyPr/>
          <a:lstStyle/>
          <a:p>
            <a:fld id="{A161F270-CD48-8E42-AC23-6F0C27817E23}" type="datetimeFigureOut">
              <a:rPr lang="de-DE" smtClean="0"/>
              <a:t>08.11.24</a:t>
            </a:fld>
            <a:endParaRPr lang="de-DE"/>
          </a:p>
        </p:txBody>
      </p:sp>
      <p:sp>
        <p:nvSpPr>
          <p:cNvPr id="9" name="Footer Placeholder 8"/>
          <p:cNvSpPr>
            <a:spLocks noGrp="1"/>
          </p:cNvSpPr>
          <p:nvPr>
            <p:ph type="ftr" sz="quarter" idx="11"/>
          </p:nvPr>
        </p:nvSpPr>
        <p:spPr/>
        <p:txBody>
          <a:bodyPr/>
          <a:lstStyle/>
          <a:p>
            <a:endParaRPr lang="de-DE"/>
          </a:p>
        </p:txBody>
      </p:sp>
      <p:sp>
        <p:nvSpPr>
          <p:cNvPr id="10" name="Slide Number Placeholder 9"/>
          <p:cNvSpPr>
            <a:spLocks noGrp="1"/>
          </p:cNvSpPr>
          <p:nvPr>
            <p:ph type="sldNum" sz="quarter" idx="12"/>
          </p:nvPr>
        </p:nvSpPr>
        <p:spPr/>
        <p:txBody>
          <a:bodyPr/>
          <a:lstStyle/>
          <a:p>
            <a:fld id="{E64B4F21-EC6E-0B42-B343-DB14895B7D34}" type="slidenum">
              <a:rPr lang="de-DE" smtClean="0"/>
              <a:t>‹Nr.›</a:t>
            </a:fld>
            <a:endParaRPr lang="de-DE"/>
          </a:p>
        </p:txBody>
      </p:sp>
    </p:spTree>
    <p:extLst>
      <p:ext uri="{BB962C8B-B14F-4D97-AF65-F5344CB8AC3E}">
        <p14:creationId xmlns:p14="http://schemas.microsoft.com/office/powerpoint/2010/main" val="3729931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1583436" y="3143250"/>
            <a:ext cx="4270248" cy="259677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7" name="Date Placeholder 6"/>
          <p:cNvSpPr>
            <a:spLocks noGrp="1"/>
          </p:cNvSpPr>
          <p:nvPr>
            <p:ph type="dt" sz="half" idx="10"/>
          </p:nvPr>
        </p:nvSpPr>
        <p:spPr/>
        <p:txBody>
          <a:bodyPr/>
          <a:lstStyle/>
          <a:p>
            <a:fld id="{A161F270-CD48-8E42-AC23-6F0C27817E23}" type="datetimeFigureOut">
              <a:rPr lang="de-DE" smtClean="0"/>
              <a:t>08.11.24</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E64B4F21-EC6E-0B42-B343-DB14895B7D34}" type="slidenum">
              <a:rPr lang="de-DE" smtClean="0"/>
              <a:t>‹Nr.›</a:t>
            </a:fld>
            <a:endParaRPr lang="de-DE"/>
          </a:p>
        </p:txBody>
      </p:sp>
      <p:sp>
        <p:nvSpPr>
          <p:cNvPr id="10" name="Title 9"/>
          <p:cNvSpPr>
            <a:spLocks noGrp="1"/>
          </p:cNvSpPr>
          <p:nvPr>
            <p:ph type="title"/>
          </p:nvPr>
        </p:nvSpPr>
        <p:spPr/>
        <p:txBody>
          <a:bodyPr/>
          <a:lstStyle/>
          <a:p>
            <a:r>
              <a:rPr lang="de-DE"/>
              <a:t>Mastertitelformat bearbeiten</a:t>
            </a:r>
            <a:endParaRPr lang="en-US" dirty="0"/>
          </a:p>
        </p:txBody>
      </p:sp>
    </p:spTree>
    <p:extLst>
      <p:ext uri="{BB962C8B-B14F-4D97-AF65-F5344CB8AC3E}">
        <p14:creationId xmlns:p14="http://schemas.microsoft.com/office/powerpoint/2010/main" val="3681703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A161F270-CD48-8E42-AC23-6F0C27817E23}" type="datetimeFigureOut">
              <a:rPr lang="de-DE" smtClean="0"/>
              <a:t>08.11.24</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E64B4F21-EC6E-0B42-B343-DB14895B7D34}" type="slidenum">
              <a:rPr lang="de-DE" smtClean="0"/>
              <a:t>‹Nr.›</a:t>
            </a:fld>
            <a:endParaRPr lang="de-DE"/>
          </a:p>
        </p:txBody>
      </p:sp>
    </p:spTree>
    <p:extLst>
      <p:ext uri="{BB962C8B-B14F-4D97-AF65-F5344CB8AC3E}">
        <p14:creationId xmlns:p14="http://schemas.microsoft.com/office/powerpoint/2010/main" val="1722723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61F270-CD48-8E42-AC23-6F0C27817E23}" type="datetimeFigureOut">
              <a:rPr lang="de-DE" smtClean="0"/>
              <a:t>08.11.24</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E64B4F21-EC6E-0B42-B343-DB14895B7D34}" type="slidenum">
              <a:rPr lang="de-DE" smtClean="0"/>
              <a:t>‹Nr.›</a:t>
            </a:fld>
            <a:endParaRPr lang="de-DE"/>
          </a:p>
        </p:txBody>
      </p:sp>
    </p:spTree>
    <p:extLst>
      <p:ext uri="{BB962C8B-B14F-4D97-AF65-F5344CB8AC3E}">
        <p14:creationId xmlns:p14="http://schemas.microsoft.com/office/powerpoint/2010/main" val="617299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de-DE"/>
              <a:t>Mastertitelformat bearbeiten</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A161F270-CD48-8E42-AC23-6F0C27817E23}" type="datetimeFigureOut">
              <a:rPr lang="de-DE" smtClean="0"/>
              <a:t>08.11.24</a:t>
            </a:fld>
            <a:endParaRPr lang="de-DE"/>
          </a:p>
        </p:txBody>
      </p:sp>
      <p:sp>
        <p:nvSpPr>
          <p:cNvPr id="6" name="Footer Placeholder 5"/>
          <p:cNvSpPr>
            <a:spLocks noGrp="1"/>
          </p:cNvSpPr>
          <p:nvPr>
            <p:ph type="ftr" sz="quarter" idx="11"/>
          </p:nvPr>
        </p:nvSpPr>
        <p:spPr>
          <a:xfrm>
            <a:off x="804672" y="6236208"/>
            <a:ext cx="5167503" cy="320040"/>
          </a:xfrm>
        </p:spPr>
        <p:txBody>
          <a:bodyPr/>
          <a:lstStyle>
            <a:lvl1pPr>
              <a:defRPr>
                <a:solidFill>
                  <a:srgbClr val="FFFFFF">
                    <a:alpha val="69804"/>
                  </a:srgbClr>
                </a:solidFill>
              </a:defRPr>
            </a:lvl1pPr>
          </a:lstStyle>
          <a:p>
            <a:endParaRPr lang="de-DE"/>
          </a:p>
        </p:txBody>
      </p:sp>
      <p:sp>
        <p:nvSpPr>
          <p:cNvPr id="7" name="Slide Number Placeholder 6"/>
          <p:cNvSpPr>
            <a:spLocks noGrp="1"/>
          </p:cNvSpPr>
          <p:nvPr>
            <p:ph type="sldNum" sz="quarter" idx="12"/>
          </p:nvPr>
        </p:nvSpPr>
        <p:spPr/>
        <p:txBody>
          <a:bodyPr/>
          <a:lstStyle/>
          <a:p>
            <a:fld id="{E64B4F21-EC6E-0B42-B343-DB14895B7D34}" type="slidenum">
              <a:rPr lang="de-DE" smtClean="0"/>
              <a:t>‹Nr.›</a:t>
            </a:fld>
            <a:endParaRPr lang="de-DE"/>
          </a:p>
        </p:txBody>
      </p:sp>
    </p:spTree>
    <p:extLst>
      <p:ext uri="{BB962C8B-B14F-4D97-AF65-F5344CB8AC3E}">
        <p14:creationId xmlns:p14="http://schemas.microsoft.com/office/powerpoint/2010/main" val="3894488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de-DE"/>
              <a:t>Mastertitelformat bearbeiten</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lvl1pPr>
              <a:defRPr>
                <a:solidFill>
                  <a:srgbClr val="FFFFFF">
                    <a:alpha val="90000"/>
                  </a:srgbClr>
                </a:solidFill>
                <a:effectLst>
                  <a:outerShdw blurRad="50800" dist="38100" dir="2700000" algn="tl" rotWithShape="0">
                    <a:prstClr val="black">
                      <a:alpha val="43000"/>
                    </a:prstClr>
                  </a:outerShdw>
                </a:effectLst>
              </a:defRPr>
            </a:lvl1pPr>
          </a:lstStyle>
          <a:p>
            <a:fld id="{A161F270-CD48-8E42-AC23-6F0C27817E23}" type="datetimeFigureOut">
              <a:rPr lang="de-DE" smtClean="0"/>
              <a:t>08.11.24</a:t>
            </a:fld>
            <a:endParaRPr lang="de-DE"/>
          </a:p>
        </p:txBody>
      </p:sp>
      <p:sp>
        <p:nvSpPr>
          <p:cNvPr id="6" name="Footer Placeholder 5"/>
          <p:cNvSpPr>
            <a:spLocks noGrp="1"/>
          </p:cNvSpPr>
          <p:nvPr>
            <p:ph type="ftr" sz="quarter" idx="11"/>
          </p:nvPr>
        </p:nvSpPr>
        <p:spPr>
          <a:xfrm>
            <a:off x="808523" y="6236208"/>
            <a:ext cx="5103729" cy="320040"/>
          </a:xfrm>
        </p:spPr>
        <p:txBody>
          <a:bodyPr/>
          <a:lstStyle>
            <a:lvl1pPr>
              <a:defRPr>
                <a:solidFill>
                  <a:srgbClr val="FFFFFF">
                    <a:alpha val="70000"/>
                  </a:srgbClr>
                </a:solidFill>
              </a:defRPr>
            </a:lvl1pPr>
          </a:lstStyle>
          <a:p>
            <a:endParaRPr lang="de-DE"/>
          </a:p>
        </p:txBody>
      </p:sp>
      <p:sp>
        <p:nvSpPr>
          <p:cNvPr id="7" name="Slide Number Placeholder 6"/>
          <p:cNvSpPr>
            <a:spLocks noGrp="1"/>
          </p:cNvSpPr>
          <p:nvPr>
            <p:ph type="sldNum" sz="quarter" idx="12"/>
          </p:nvPr>
        </p:nvSpPr>
        <p:spPr/>
        <p:txBody>
          <a:bodyPr/>
          <a:lstStyle/>
          <a:p>
            <a:fld id="{E64B4F21-EC6E-0B42-B343-DB14895B7D34}" type="slidenum">
              <a:rPr lang="de-DE" smtClean="0"/>
              <a:t>‹Nr.›</a:t>
            </a:fld>
            <a:endParaRPr lang="de-DE"/>
          </a:p>
        </p:txBody>
      </p:sp>
    </p:spTree>
    <p:extLst>
      <p:ext uri="{BB962C8B-B14F-4D97-AF65-F5344CB8AC3E}">
        <p14:creationId xmlns:p14="http://schemas.microsoft.com/office/powerpoint/2010/main" val="1952709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smtClean="0"/>
              <a:t>11/8/24</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de-DE"/>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E64B4F21-EC6E-0B42-B343-DB14895B7D34}" type="slidenum">
              <a:rPr lang="de-DE" smtClean="0"/>
              <a:t>‹Nr.›</a:t>
            </a:fld>
            <a:endParaRPr lang="de-DE"/>
          </a:p>
        </p:txBody>
      </p:sp>
      <p:pic>
        <p:nvPicPr>
          <p:cNvPr id="9" name="Grafik 8">
            <a:extLst>
              <a:ext uri="{FF2B5EF4-FFF2-40B4-BE49-F238E27FC236}">
                <a16:creationId xmlns:a16="http://schemas.microsoft.com/office/drawing/2014/main" id="{A59BED00-5204-4ECA-DF11-6A91D0298F6D}"/>
              </a:ext>
            </a:extLst>
          </p:cNvPr>
          <p:cNvPicPr>
            <a:picLocks noChangeAspect="1"/>
          </p:cNvPicPr>
          <p:nvPr userDrawn="1"/>
        </p:nvPicPr>
        <p:blipFill>
          <a:blip r:embed="rId17"/>
          <a:stretch>
            <a:fillRect/>
          </a:stretch>
        </p:blipFill>
        <p:spPr>
          <a:xfrm>
            <a:off x="9495675" y="532384"/>
            <a:ext cx="2159000" cy="482600"/>
          </a:xfrm>
          <a:prstGeom prst="rect">
            <a:avLst/>
          </a:prstGeom>
        </p:spPr>
      </p:pic>
    </p:spTree>
    <p:extLst>
      <p:ext uri="{BB962C8B-B14F-4D97-AF65-F5344CB8AC3E}">
        <p14:creationId xmlns:p14="http://schemas.microsoft.com/office/powerpoint/2010/main" val="2230792379"/>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 id="2147483866" r:id="rId13"/>
    <p:sldLayoutId id="2147483775" r:id="rId14"/>
    <p:sldLayoutId id="2147483780" r:id="rId15"/>
  </p:sldLayoutIdLst>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13.jpg"/><Relationship Id="rId4" Type="http://schemas.openxmlformats.org/officeDocument/2006/relationships/image" Target="../media/image12.jpg"/></Relationships>
</file>

<file path=ppt/slides/_rels/slide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6.xml"/><Relationship Id="rId5" Type="http://schemas.openxmlformats.org/officeDocument/2006/relationships/image" Target="../media/image17.jpg"/><Relationship Id="rId4" Type="http://schemas.openxmlformats.org/officeDocument/2006/relationships/image" Target="../media/image16.jpg"/></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22.jpg"/><Relationship Id="rId4" Type="http://schemas.openxmlformats.org/officeDocument/2006/relationships/image" Target="../media/image21.jpeg"/></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5.jpg"/><Relationship Id="rId4" Type="http://schemas.openxmlformats.org/officeDocument/2006/relationships/image" Target="../media/image24.jpeg"/></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28.jpg"/><Relationship Id="rId4" Type="http://schemas.openxmlformats.org/officeDocument/2006/relationships/image" Target="../media/image27.jpg"/></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31.jpg"/><Relationship Id="rId4" Type="http://schemas.openxmlformats.org/officeDocument/2006/relationships/image" Target="../media/image30.jp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www.schulestaefa.ch/" TargetMode="Externa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hyperlink" Target="https://www.schulestaefa.ch/" TargetMode="External"/><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hyperlink" Target="https://www.kinder-4.ch/start" TargetMode="Externa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789201-B87B-7F45-8254-FC5C8800F063}"/>
              </a:ext>
            </a:extLst>
          </p:cNvPr>
          <p:cNvSpPr>
            <a:spLocks noGrp="1"/>
          </p:cNvSpPr>
          <p:nvPr>
            <p:ph type="ctrTitle"/>
          </p:nvPr>
        </p:nvSpPr>
        <p:spPr>
          <a:xfrm>
            <a:off x="1600200" y="2218765"/>
            <a:ext cx="8991600" cy="3442447"/>
          </a:xfrm>
        </p:spPr>
        <p:txBody>
          <a:bodyPr anchor="ctr">
            <a:noAutofit/>
          </a:bodyPr>
          <a:lstStyle/>
          <a:p>
            <a:pPr>
              <a:lnSpc>
                <a:spcPct val="150000"/>
              </a:lnSpc>
            </a:pPr>
            <a:r>
              <a:rPr lang="de-DE" sz="4400" dirty="0">
                <a:latin typeface="Chalkboard" panose="03050602040202020205" pitchFamily="66" charset="77"/>
              </a:rPr>
              <a:t>Herzlich Willkommen</a:t>
            </a:r>
            <a:br>
              <a:rPr lang="de-DE" sz="4000" dirty="0">
                <a:latin typeface="Chalkboard" panose="03050602040202020205" pitchFamily="66" charset="77"/>
              </a:rPr>
            </a:br>
            <a:r>
              <a:rPr lang="de-DE" sz="4000" dirty="0">
                <a:latin typeface="Chalkboard" panose="03050602040202020205" pitchFamily="66" charset="77"/>
              </a:rPr>
              <a:t> </a:t>
            </a:r>
            <a:r>
              <a:rPr lang="de-DE" sz="3200" dirty="0">
                <a:latin typeface="Chalkboard" panose="03050602040202020205" pitchFamily="66" charset="77"/>
              </a:rPr>
              <a:t>zum einschulungs-Elternabend Der Schule Stäfa</a:t>
            </a:r>
          </a:p>
        </p:txBody>
      </p:sp>
    </p:spTree>
    <p:extLst>
      <p:ext uri="{BB962C8B-B14F-4D97-AF65-F5344CB8AC3E}">
        <p14:creationId xmlns:p14="http://schemas.microsoft.com/office/powerpoint/2010/main" val="41842061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5059" name="Rectangle 3"/>
          <p:cNvSpPr>
            <a:spLocks noGrp="1" noChangeArrowheads="1"/>
          </p:cNvSpPr>
          <p:nvPr>
            <p:ph idx="1"/>
          </p:nvPr>
        </p:nvSpPr>
        <p:spPr>
          <a:xfrm>
            <a:off x="842793" y="2569317"/>
            <a:ext cx="10865223" cy="4003145"/>
          </a:xfrm>
        </p:spPr>
        <p:txBody>
          <a:bodyPr>
            <a:normAutofit/>
          </a:bodyPr>
          <a:lstStyle/>
          <a:p>
            <a:pPr marL="0" indent="0">
              <a:buNone/>
            </a:pPr>
            <a:r>
              <a:rPr lang="de-DE" sz="3200" dirty="0">
                <a:solidFill>
                  <a:schemeClr val="bg1"/>
                </a:solidFill>
                <a:latin typeface="Chalkboard" panose="03050602040202020205" pitchFamily="66" charset="77"/>
                <a:ea typeface="ＭＳ Ｐゴシック" charset="0"/>
                <a:cs typeface="ＭＳ Ｐゴシック" charset="0"/>
              </a:rPr>
              <a:t>Die </a:t>
            </a:r>
            <a:r>
              <a:rPr lang="de-DE" sz="3200" b="1" dirty="0">
                <a:solidFill>
                  <a:schemeClr val="bg1"/>
                </a:solidFill>
                <a:latin typeface="Chalkboard" panose="03050602040202020205" pitchFamily="66" charset="77"/>
                <a:ea typeface="ＭＳ Ｐゴシック" charset="0"/>
                <a:cs typeface="ＭＳ Ｐゴシック" charset="0"/>
              </a:rPr>
              <a:t>Schulleitung</a:t>
            </a:r>
            <a:r>
              <a:rPr lang="de-DE" sz="3200" dirty="0">
                <a:solidFill>
                  <a:schemeClr val="bg1"/>
                </a:solidFill>
                <a:latin typeface="Chalkboard" panose="03050602040202020205" pitchFamily="66" charset="77"/>
                <a:ea typeface="ＭＳ Ｐゴシック" charset="0"/>
                <a:cs typeface="ＭＳ Ｐゴシック" charset="0"/>
              </a:rPr>
              <a:t> ist für die Zuteilung der Kinder in die  einzelnen </a:t>
            </a:r>
            <a:r>
              <a:rPr lang="de-DE" sz="3200" b="1" dirty="0">
                <a:solidFill>
                  <a:schemeClr val="bg1"/>
                </a:solidFill>
                <a:latin typeface="Chalkboard" panose="03050602040202020205" pitchFamily="66" charset="77"/>
                <a:ea typeface="ＭＳ Ｐゴシック" charset="0"/>
                <a:cs typeface="ＭＳ Ｐゴシック" charset="0"/>
              </a:rPr>
              <a:t>Kindergärten innerhalb der Schuleinheit </a:t>
            </a:r>
            <a:r>
              <a:rPr lang="de-DE" sz="3200" dirty="0">
                <a:solidFill>
                  <a:schemeClr val="bg1"/>
                </a:solidFill>
                <a:latin typeface="Chalkboard" panose="03050602040202020205" pitchFamily="66" charset="77"/>
                <a:ea typeface="ＭＳ Ｐゴシック" charset="0"/>
                <a:cs typeface="ＭＳ Ｐゴシック" charset="0"/>
              </a:rPr>
              <a:t>verantwortlich. Die Zuteilung erfolgt gemeinsam mit den Kindergärtnerinnen.</a:t>
            </a:r>
          </a:p>
          <a:p>
            <a:pPr marL="0" indent="0">
              <a:buNone/>
            </a:pPr>
            <a:r>
              <a:rPr lang="de-DE" sz="3200" dirty="0">
                <a:solidFill>
                  <a:schemeClr val="bg1"/>
                </a:solidFill>
                <a:latin typeface="Chalkboard" panose="03050602040202020205" pitchFamily="66" charset="77"/>
                <a:ea typeface="ＭＳ Ｐゴシック" charset="0"/>
                <a:cs typeface="ＭＳ Ｐゴシック" charset="0"/>
              </a:rPr>
              <a:t>...aufgrund des Geschlechts, der Sprache, der Anzahl Kinder, des Schulwegs, etc.</a:t>
            </a:r>
          </a:p>
        </p:txBody>
      </p:sp>
      <p:sp>
        <p:nvSpPr>
          <p:cNvPr id="9" name="Rectangle 2">
            <a:extLst>
              <a:ext uri="{FF2B5EF4-FFF2-40B4-BE49-F238E27FC236}">
                <a16:creationId xmlns:a16="http://schemas.microsoft.com/office/drawing/2014/main" id="{00B93348-DFB5-C64B-8154-7AB6E0515890}"/>
              </a:ext>
            </a:extLst>
          </p:cNvPr>
          <p:cNvSpPr txBox="1">
            <a:spLocks noChangeArrowheads="1"/>
          </p:cNvSpPr>
          <p:nvPr/>
        </p:nvSpPr>
        <p:spPr bwMode="black">
          <a:xfrm>
            <a:off x="842793" y="1455320"/>
            <a:ext cx="10865223" cy="778003"/>
          </a:xfrm>
          <a:prstGeom prst="rect">
            <a:avLst/>
          </a:prstGeom>
          <a:solidFill>
            <a:srgbClr val="FFFFFF"/>
          </a:solidFill>
          <a:ln w="31750" cap="sq">
            <a:solidFill>
              <a:srgbClr val="404040"/>
            </a:solidFill>
            <a:miter lim="800000"/>
          </a:ln>
        </p:spPr>
        <p:txBody>
          <a:bodyPr vert="horz" lIns="182880" tIns="182880" rIns="182880" bIns="182880" rtlCol="0" anchor="t">
            <a:no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algn="l"/>
            <a:r>
              <a:rPr lang="de-DE" sz="3200" dirty="0">
                <a:solidFill>
                  <a:schemeClr val="tx1"/>
                </a:solidFill>
                <a:latin typeface="Chalkboard" panose="03050602040202020205" pitchFamily="66" charset="77"/>
                <a:ea typeface="ＭＳ Ｐゴシック" charset="0"/>
                <a:cs typeface="ＭＳ Ｐゴシック" charset="0"/>
              </a:rPr>
              <a:t>Zuteilung der Kinder IN die </a:t>
            </a:r>
            <a:r>
              <a:rPr lang="de-DE" sz="3200" dirty="0" err="1">
                <a:solidFill>
                  <a:schemeClr val="tx1"/>
                </a:solidFill>
                <a:latin typeface="Chalkboard" panose="03050602040202020205" pitchFamily="66" charset="77"/>
                <a:ea typeface="ＭＳ Ｐゴシック" charset="0"/>
                <a:cs typeface="ＭＳ Ｐゴシック" charset="0"/>
              </a:rPr>
              <a:t>kindergärten</a:t>
            </a:r>
            <a:br>
              <a:rPr lang="de-DE" sz="3200" b="1" u="sng" dirty="0">
                <a:solidFill>
                  <a:schemeClr val="tx1"/>
                </a:solidFill>
                <a:latin typeface="Arial" charset="0"/>
                <a:ea typeface="ＭＳ Ｐゴシック" charset="0"/>
                <a:cs typeface="ＭＳ Ｐゴシック" charset="0"/>
              </a:rPr>
            </a:br>
            <a:endParaRPr lang="de-DE" sz="3200" b="1" u="sng" dirty="0">
              <a:solidFill>
                <a:schemeClr val="tx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028910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05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5059" name="Rectangle 3"/>
          <p:cNvSpPr>
            <a:spLocks noGrp="1" noChangeArrowheads="1"/>
          </p:cNvSpPr>
          <p:nvPr>
            <p:ph idx="1"/>
          </p:nvPr>
        </p:nvSpPr>
        <p:spPr>
          <a:xfrm>
            <a:off x="770965" y="1869142"/>
            <a:ext cx="10650070" cy="3417561"/>
          </a:xfrm>
        </p:spPr>
        <p:txBody>
          <a:bodyPr>
            <a:noAutofit/>
          </a:bodyPr>
          <a:lstStyle/>
          <a:p>
            <a:pPr>
              <a:buClr>
                <a:schemeClr val="bg1"/>
              </a:buClr>
              <a:buFont typeface="Wingdings" pitchFamily="2" charset="2"/>
              <a:buChar char="ü"/>
            </a:pPr>
            <a:r>
              <a:rPr lang="de-CH" sz="3200" dirty="0">
                <a:latin typeface="Chalkboard" panose="03050602040202020205" pitchFamily="66" charset="77"/>
                <a:ea typeface="ＭＳ Ｐゴシック" charset="0"/>
                <a:cs typeface="Arial"/>
              </a:rPr>
              <a:t> </a:t>
            </a:r>
            <a:r>
              <a:rPr lang="de-DE" sz="3200" dirty="0">
                <a:solidFill>
                  <a:schemeClr val="bg1"/>
                </a:solidFill>
                <a:latin typeface="Chalkboard" panose="03050602040202020205" pitchFamily="66" charset="77"/>
                <a:ea typeface="ＭＳ Ｐゴシック" charset="0"/>
                <a:cs typeface="ＭＳ Ｐゴシック" charset="0"/>
              </a:rPr>
              <a:t>Zuteilungsbrief Ende Mai</a:t>
            </a:r>
          </a:p>
          <a:p>
            <a:pPr>
              <a:buClr>
                <a:schemeClr val="bg1"/>
              </a:buClr>
              <a:buFont typeface="Wingdings" pitchFamily="2" charset="2"/>
              <a:buChar char="ü"/>
            </a:pPr>
            <a:endParaRPr lang="de-DE" sz="3200" dirty="0">
              <a:solidFill>
                <a:schemeClr val="bg1"/>
              </a:solidFill>
              <a:latin typeface="Chalkboard" panose="03050602040202020205" pitchFamily="66" charset="77"/>
              <a:ea typeface="ＭＳ Ｐゴシック" charset="0"/>
              <a:cs typeface="ＭＳ Ｐゴシック" charset="0"/>
            </a:endParaRPr>
          </a:p>
          <a:p>
            <a:pPr>
              <a:buClr>
                <a:schemeClr val="bg1"/>
              </a:buClr>
              <a:buFont typeface="Wingdings" pitchFamily="2" charset="2"/>
              <a:buChar char="ü"/>
            </a:pPr>
            <a:r>
              <a:rPr lang="de-CH" sz="3200" dirty="0">
                <a:solidFill>
                  <a:schemeClr val="bg1"/>
                </a:solidFill>
                <a:latin typeface="Chalkboard" panose="03050602040202020205" pitchFamily="66" charset="77"/>
                <a:cs typeface="Arial"/>
              </a:rPr>
              <a:t> ‘</a:t>
            </a:r>
            <a:r>
              <a:rPr lang="de-DE" sz="3200" dirty="0" err="1">
                <a:solidFill>
                  <a:schemeClr val="bg1"/>
                </a:solidFill>
                <a:latin typeface="Chalkboard" panose="03050602040202020205" pitchFamily="66" charset="77"/>
                <a:ea typeface="ＭＳ Ｐゴシック" charset="0"/>
                <a:cs typeface="ＭＳ Ｐゴシック" charset="0"/>
              </a:rPr>
              <a:t>Bsüechli</a:t>
            </a:r>
            <a:r>
              <a:rPr lang="de-DE" sz="3200" dirty="0">
                <a:solidFill>
                  <a:schemeClr val="bg1"/>
                </a:solidFill>
                <a:latin typeface="Chalkboard" panose="03050602040202020205" pitchFamily="66" charset="77"/>
                <a:ea typeface="ＭＳ Ｐゴシック" charset="0"/>
                <a:cs typeface="ＭＳ Ｐゴシック" charset="0"/>
              </a:rPr>
              <a:t>‘-Nachmittag </a:t>
            </a:r>
            <a:r>
              <a:rPr lang="de-CH" sz="3200" dirty="0">
                <a:solidFill>
                  <a:schemeClr val="bg1"/>
                </a:solidFill>
                <a:latin typeface="Chalkboard" panose="03050602040202020205" pitchFamily="66" charset="77"/>
                <a:ea typeface="ＭＳ Ｐゴシック" charset="0"/>
                <a:cs typeface="Arial"/>
              </a:rPr>
              <a:t>k</a:t>
            </a:r>
            <a:r>
              <a:rPr lang="de-CH" sz="3200" dirty="0">
                <a:solidFill>
                  <a:schemeClr val="bg1"/>
                </a:solidFill>
                <a:latin typeface="Chalkboard" panose="03050602040202020205" pitchFamily="66" charset="77"/>
                <a:cs typeface="Arial"/>
              </a:rPr>
              <a:t>urz vor den Sommerferien</a:t>
            </a:r>
            <a:r>
              <a:rPr lang="de-CH" sz="3200" dirty="0">
                <a:solidFill>
                  <a:schemeClr val="bg1"/>
                </a:solidFill>
                <a:latin typeface="Chalkboard" panose="03050602040202020205" pitchFamily="66" charset="77"/>
                <a:ea typeface="ＭＳ Ｐゴシック" charset="0"/>
                <a:cs typeface="Arial"/>
              </a:rPr>
              <a:t>    Einladung durch zukünftige </a:t>
            </a:r>
            <a:r>
              <a:rPr lang="de-CH" sz="3200" dirty="0" err="1">
                <a:solidFill>
                  <a:schemeClr val="bg1"/>
                </a:solidFill>
                <a:latin typeface="Chalkboard" panose="03050602040202020205" pitchFamily="66" charset="77"/>
                <a:ea typeface="ＭＳ Ｐゴシック" charset="0"/>
                <a:cs typeface="Arial"/>
              </a:rPr>
              <a:t>KiGa</a:t>
            </a:r>
            <a:r>
              <a:rPr lang="de-CH" sz="3200" dirty="0">
                <a:solidFill>
                  <a:schemeClr val="bg1"/>
                </a:solidFill>
                <a:latin typeface="Chalkboard" panose="03050602040202020205" pitchFamily="66" charset="77"/>
                <a:ea typeface="ＭＳ Ｐゴシック" charset="0"/>
                <a:cs typeface="Arial"/>
              </a:rPr>
              <a:t>-Lehrperson</a:t>
            </a:r>
          </a:p>
          <a:p>
            <a:pPr marL="0" indent="0">
              <a:buClr>
                <a:schemeClr val="tx1"/>
              </a:buClr>
              <a:buNone/>
            </a:pPr>
            <a:endParaRPr lang="de-CH" sz="3200" dirty="0">
              <a:latin typeface="Chalkboard" panose="03050602040202020205" pitchFamily="66" charset="77"/>
              <a:ea typeface="ＭＳ Ｐゴシック" charset="0"/>
              <a:cs typeface="Arial"/>
            </a:endParaRPr>
          </a:p>
        </p:txBody>
      </p:sp>
      <p:sp>
        <p:nvSpPr>
          <p:cNvPr id="4" name="Textfeld 3">
            <a:extLst>
              <a:ext uri="{FF2B5EF4-FFF2-40B4-BE49-F238E27FC236}">
                <a16:creationId xmlns:a16="http://schemas.microsoft.com/office/drawing/2014/main" id="{FFACB12C-35AA-2448-A531-DC097CC5CEA5}"/>
              </a:ext>
            </a:extLst>
          </p:cNvPr>
          <p:cNvSpPr txBox="1"/>
          <p:nvPr/>
        </p:nvSpPr>
        <p:spPr>
          <a:xfrm>
            <a:off x="3509964" y="1371601"/>
            <a:ext cx="184731" cy="646331"/>
          </a:xfrm>
          <a:prstGeom prst="rect">
            <a:avLst/>
          </a:prstGeom>
          <a:noFill/>
        </p:spPr>
        <p:txBody>
          <a:bodyPr wrap="none" rtlCol="0">
            <a:spAutoFit/>
          </a:bodyPr>
          <a:lstStyle/>
          <a:p>
            <a:endParaRPr lang="de-DE" dirty="0"/>
          </a:p>
          <a:p>
            <a:endParaRPr lang="de-DE" dirty="0"/>
          </a:p>
        </p:txBody>
      </p:sp>
    </p:spTree>
    <p:extLst>
      <p:ext uri="{BB962C8B-B14F-4D97-AF65-F5344CB8AC3E}">
        <p14:creationId xmlns:p14="http://schemas.microsoft.com/office/powerpoint/2010/main" val="648898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05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847166" y="1454209"/>
            <a:ext cx="4166268" cy="778003"/>
          </a:xfrm>
        </p:spPr>
        <p:txBody>
          <a:bodyPr anchor="t">
            <a:normAutofit fontScale="90000"/>
          </a:bodyPr>
          <a:lstStyle/>
          <a:p>
            <a:pPr algn="l" eaLnBrk="1" hangingPunct="1"/>
            <a:r>
              <a:rPr lang="de-DE" sz="3600" dirty="0">
                <a:latin typeface="Chalkboard" panose="03050602040202020205" pitchFamily="66" charset="77"/>
                <a:ea typeface="ＭＳ Ｐゴシック" charset="0"/>
                <a:cs typeface="ＭＳ Ｐゴシック" charset="0"/>
              </a:rPr>
              <a:t>Rückstellungen</a:t>
            </a:r>
            <a:br>
              <a:rPr lang="de-DE" sz="2400" b="1" u="sng" dirty="0">
                <a:solidFill>
                  <a:schemeClr val="tx1"/>
                </a:solidFill>
                <a:latin typeface="Arial" charset="0"/>
                <a:ea typeface="ＭＳ Ｐゴシック" charset="0"/>
                <a:cs typeface="ＭＳ Ｐゴシック" charset="0"/>
              </a:rPr>
            </a:br>
            <a:endParaRPr lang="de-DE" sz="2400" b="1" u="sng" dirty="0">
              <a:solidFill>
                <a:schemeClr val="tx1"/>
              </a:solidFill>
              <a:latin typeface="Arial" charset="0"/>
              <a:ea typeface="ＭＳ Ｐゴシック" charset="0"/>
              <a:cs typeface="ＭＳ Ｐゴシック" charset="0"/>
            </a:endParaRPr>
          </a:p>
        </p:txBody>
      </p:sp>
      <p:sp>
        <p:nvSpPr>
          <p:cNvPr id="2" name="Rectangle 3">
            <a:extLst>
              <a:ext uri="{FF2B5EF4-FFF2-40B4-BE49-F238E27FC236}">
                <a16:creationId xmlns:a16="http://schemas.microsoft.com/office/drawing/2014/main" id="{E2FE9E88-626E-CD5C-77EB-8F1F076A454A}"/>
              </a:ext>
            </a:extLst>
          </p:cNvPr>
          <p:cNvSpPr txBox="1">
            <a:spLocks noChangeArrowheads="1"/>
          </p:cNvSpPr>
          <p:nvPr/>
        </p:nvSpPr>
        <p:spPr>
          <a:xfrm>
            <a:off x="770965" y="2917008"/>
            <a:ext cx="10650070" cy="3417561"/>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buClr>
                <a:schemeClr val="bg1"/>
              </a:buClr>
              <a:buFont typeface="Wingdings" pitchFamily="2" charset="2"/>
              <a:buChar char="ü"/>
            </a:pPr>
            <a:r>
              <a:rPr lang="de-CH" sz="3200" dirty="0">
                <a:latin typeface="Chalkboard" panose="03050602040202020205" pitchFamily="66" charset="77"/>
                <a:ea typeface="ＭＳ Ｐゴシック" charset="0"/>
                <a:cs typeface="Arial"/>
              </a:rPr>
              <a:t> </a:t>
            </a:r>
            <a:r>
              <a:rPr lang="de-DE" sz="3200" dirty="0">
                <a:solidFill>
                  <a:schemeClr val="bg1"/>
                </a:solidFill>
                <a:latin typeface="Chalkboard" panose="03050602040202020205" pitchFamily="66" charset="77"/>
                <a:ea typeface="ＭＳ Ｐゴシック" charset="0"/>
                <a:cs typeface="ＭＳ Ｐゴシック" charset="0"/>
              </a:rPr>
              <a:t>Stichtag für den Kindergarteneintritt ist der 31. Juli.</a:t>
            </a:r>
          </a:p>
          <a:p>
            <a:pPr>
              <a:buClr>
                <a:schemeClr val="bg1"/>
              </a:buClr>
              <a:buSzPct val="100000"/>
              <a:buFont typeface="Wingdings" pitchFamily="2" charset="2"/>
              <a:buChar char="ü"/>
            </a:pPr>
            <a:r>
              <a:rPr lang="de-CH" sz="3200" dirty="0">
                <a:solidFill>
                  <a:schemeClr val="bg1"/>
                </a:solidFill>
                <a:latin typeface="Chalkboard" panose="03050602040202020205" pitchFamily="66" charset="77"/>
                <a:cs typeface="Arial"/>
              </a:rPr>
              <a:t> Falls Sie noch unsicher sind, ob Sie Ihr Kind       einschu</a:t>
            </a:r>
            <a:r>
              <a:rPr lang="de-CH" sz="3200" dirty="0">
                <a:solidFill>
                  <a:schemeClr val="bg1"/>
                </a:solidFill>
                <a:latin typeface="Chalkboard" panose="03050602040202020205" pitchFamily="66" charset="77"/>
                <a:ea typeface="ＭＳ Ｐゴシック" charset="0"/>
                <a:cs typeface="Arial"/>
              </a:rPr>
              <a:t>len wollen, reichen Sie ein entsprechendes Gesuch bei der Schulverwaltung ein.</a:t>
            </a:r>
          </a:p>
          <a:p>
            <a:pPr>
              <a:buClr>
                <a:schemeClr val="bg1"/>
              </a:buClr>
              <a:buSzPct val="100000"/>
              <a:buFont typeface="Wingdings" pitchFamily="2" charset="2"/>
              <a:buChar char="ü"/>
            </a:pPr>
            <a:r>
              <a:rPr lang="de-CH" sz="3200" dirty="0">
                <a:solidFill>
                  <a:schemeClr val="bg1"/>
                </a:solidFill>
                <a:latin typeface="Chalkboard" panose="03050602040202020205" pitchFamily="66" charset="77"/>
                <a:ea typeface="ＭＳ Ｐゴシック" charset="0"/>
                <a:cs typeface="Arial"/>
              </a:rPr>
              <a:t> Ein ärztliches Gutachten ist nicht nötig.</a:t>
            </a:r>
          </a:p>
        </p:txBody>
      </p:sp>
    </p:spTree>
    <p:extLst>
      <p:ext uri="{BB962C8B-B14F-4D97-AF65-F5344CB8AC3E}">
        <p14:creationId xmlns:p14="http://schemas.microsoft.com/office/powerpoint/2010/main" val="3163665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FB1A053D-1FA6-CE4C-8C9D-550BAAC5E6AF}"/>
              </a:ext>
            </a:extLst>
          </p:cNvPr>
          <p:cNvSpPr txBox="1"/>
          <p:nvPr/>
        </p:nvSpPr>
        <p:spPr>
          <a:xfrm>
            <a:off x="921184" y="2314742"/>
            <a:ext cx="9688546" cy="2954655"/>
          </a:xfrm>
          <a:prstGeom prst="rect">
            <a:avLst/>
          </a:prstGeom>
          <a:noFill/>
        </p:spPr>
        <p:txBody>
          <a:bodyPr wrap="square" rtlCol="0">
            <a:spAutoFit/>
          </a:bodyPr>
          <a:lstStyle/>
          <a:p>
            <a:r>
              <a:rPr lang="de-DE" sz="3600" dirty="0">
                <a:solidFill>
                  <a:schemeClr val="bg1"/>
                </a:solidFill>
                <a:latin typeface="Chalkboard" panose="03050602040202020205" pitchFamily="66" charset="77"/>
              </a:rPr>
              <a:t>‚</a:t>
            </a:r>
            <a:r>
              <a:rPr lang="de-DE" sz="4400" dirty="0">
                <a:solidFill>
                  <a:schemeClr val="bg1"/>
                </a:solidFill>
                <a:latin typeface="Chalkboard" panose="03050602040202020205" pitchFamily="66" charset="77"/>
              </a:rPr>
              <a:t>Unser Ziel ist es, Ihr Kind im selbständigen Denken, Lernen und Handeln zu fördern.‘</a:t>
            </a:r>
          </a:p>
          <a:p>
            <a:br>
              <a:rPr lang="de-DE" sz="3600" dirty="0">
                <a:solidFill>
                  <a:srgbClr val="002060"/>
                </a:solidFill>
                <a:latin typeface="Chalkboard" panose="03050602040202020205" pitchFamily="66" charset="77"/>
              </a:rPr>
            </a:br>
            <a:r>
              <a:rPr lang="de-DE" dirty="0">
                <a:solidFill>
                  <a:schemeClr val="bg1"/>
                </a:solidFill>
                <a:latin typeface="Chalkboard" panose="03050602040202020205" pitchFamily="66" charset="77"/>
              </a:rPr>
              <a:t>Aus dem Leitbild der Schule Stäfa, vollständig auf: </a:t>
            </a:r>
            <a:r>
              <a:rPr lang="de-DE" dirty="0" err="1">
                <a:solidFill>
                  <a:schemeClr val="bg1"/>
                </a:solidFill>
                <a:latin typeface="Chalkboard" panose="03050602040202020205" pitchFamily="66" charset="77"/>
              </a:rPr>
              <a:t>www.schulestaefa.ch</a:t>
            </a:r>
            <a:endParaRPr lang="de-DE" dirty="0">
              <a:solidFill>
                <a:schemeClr val="bg1"/>
              </a:solidFill>
              <a:latin typeface="Chalkboard" panose="03050602040202020205" pitchFamily="66" charset="77"/>
            </a:endParaRPr>
          </a:p>
        </p:txBody>
      </p:sp>
    </p:spTree>
    <p:extLst>
      <p:ext uri="{BB962C8B-B14F-4D97-AF65-F5344CB8AC3E}">
        <p14:creationId xmlns:p14="http://schemas.microsoft.com/office/powerpoint/2010/main" val="19156474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1F7ED61C-9FEE-4F9B-A84B-471025039152}"/>
              </a:ext>
            </a:extLst>
          </p:cNvPr>
          <p:cNvPicPr>
            <a:picLocks noChangeAspect="1"/>
          </p:cNvPicPr>
          <p:nvPr/>
        </p:nvPicPr>
        <p:blipFill>
          <a:blip r:embed="rId3"/>
          <a:stretch>
            <a:fillRect/>
          </a:stretch>
        </p:blipFill>
        <p:spPr>
          <a:xfrm>
            <a:off x="1012170" y="751771"/>
            <a:ext cx="6092642" cy="5503606"/>
          </a:xfrm>
          <a:prstGeom prst="rect">
            <a:avLst/>
          </a:prstGeom>
        </p:spPr>
      </p:pic>
    </p:spTree>
    <p:extLst>
      <p:ext uri="{BB962C8B-B14F-4D97-AF65-F5344CB8AC3E}">
        <p14:creationId xmlns:p14="http://schemas.microsoft.com/office/powerpoint/2010/main" val="12483092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7" name="Rectangle 2"/>
          <p:cNvSpPr txBox="1">
            <a:spLocks noChangeArrowheads="1"/>
          </p:cNvSpPr>
          <p:nvPr/>
        </p:nvSpPr>
        <p:spPr>
          <a:xfrm>
            <a:off x="865092" y="1524580"/>
            <a:ext cx="10847295" cy="4849325"/>
          </a:xfrm>
          <a:prstGeom prst="rect">
            <a:avLst/>
          </a:prstGeom>
        </p:spPr>
        <p:txBody>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de-DE" sz="3200" dirty="0">
                <a:solidFill>
                  <a:schemeClr val="bg1"/>
                </a:solidFill>
                <a:latin typeface="Chalkboard" panose="03050602040202020205" pitchFamily="66" charset="77"/>
                <a:ea typeface="ＭＳ Ｐゴシック" charset="0"/>
                <a:cs typeface="ＭＳ Ｐゴシック" charset="0"/>
              </a:rPr>
              <a:t>Was wird auf Ihr Kind zukommen? </a:t>
            </a:r>
          </a:p>
          <a:p>
            <a:pPr algn="l"/>
            <a:r>
              <a:rPr lang="de-DE" sz="3200" dirty="0">
                <a:solidFill>
                  <a:schemeClr val="bg1"/>
                </a:solidFill>
                <a:latin typeface="Chalkboard" panose="03050602040202020205" pitchFamily="66" charset="77"/>
                <a:ea typeface="ＭＳ Ｐゴシック" charset="0"/>
                <a:cs typeface="ＭＳ Ｐゴシック" charset="0"/>
              </a:rPr>
              <a:t>Was wird von ihm erwartet?</a:t>
            </a:r>
          </a:p>
          <a:p>
            <a:pPr algn="l"/>
            <a:endParaRPr lang="de-DE" sz="3200" dirty="0">
              <a:solidFill>
                <a:schemeClr val="bg1"/>
              </a:solidFill>
              <a:latin typeface="Chalkboard" panose="03050602040202020205" pitchFamily="66" charset="77"/>
              <a:ea typeface="ＭＳ Ｐゴシック" charset="0"/>
              <a:cs typeface="ＭＳ Ｐゴシック" charset="0"/>
            </a:endParaRPr>
          </a:p>
          <a:p>
            <a:pPr marL="457200" indent="-457200" algn="l">
              <a:lnSpc>
                <a:spcPct val="150000"/>
              </a:lnSpc>
              <a:buFont typeface="Wingdings" pitchFamily="2" charset="2"/>
              <a:buChar char="ü"/>
            </a:pPr>
            <a:r>
              <a:rPr lang="de-CH" sz="3200" dirty="0">
                <a:solidFill>
                  <a:schemeClr val="bg1"/>
                </a:solidFill>
                <a:latin typeface="Chalkboard" panose="03050602040202020205" pitchFamily="66" charset="77"/>
              </a:rPr>
              <a:t>Erster Ablösungsschritt von den Eltern</a:t>
            </a:r>
          </a:p>
          <a:p>
            <a:pPr marL="457200" indent="-457200" algn="l">
              <a:lnSpc>
                <a:spcPct val="150000"/>
              </a:lnSpc>
              <a:buFont typeface="Wingdings" pitchFamily="2" charset="2"/>
              <a:buChar char="ü"/>
            </a:pPr>
            <a:r>
              <a:rPr lang="de-CH" sz="3200" dirty="0">
                <a:solidFill>
                  <a:schemeClr val="bg1"/>
                </a:solidFill>
                <a:latin typeface="Chalkboard" panose="03050602040202020205" pitchFamily="66" charset="77"/>
              </a:rPr>
              <a:t>Sich in eine Gruppe einfügen</a:t>
            </a:r>
          </a:p>
          <a:p>
            <a:pPr marL="457200" indent="-457200" algn="l">
              <a:lnSpc>
                <a:spcPct val="150000"/>
              </a:lnSpc>
              <a:buFont typeface="Wingdings" pitchFamily="2" charset="2"/>
              <a:buChar char="ü"/>
            </a:pPr>
            <a:r>
              <a:rPr lang="de-CH" sz="3200" dirty="0">
                <a:solidFill>
                  <a:schemeClr val="bg1"/>
                </a:solidFill>
                <a:latin typeface="Chalkboard" panose="03050602040202020205" pitchFamily="66" charset="77"/>
              </a:rPr>
              <a:t>Neuer Tagesablauf und Regeln kennen lernen</a:t>
            </a:r>
          </a:p>
          <a:p>
            <a:pPr marL="514350" indent="-514350" algn="l">
              <a:lnSpc>
                <a:spcPct val="150000"/>
              </a:lnSpc>
              <a:buFont typeface="Wingdings" pitchFamily="2" charset="2"/>
              <a:buChar char="ü"/>
            </a:pPr>
            <a:r>
              <a:rPr lang="de-CH" sz="3200" dirty="0">
                <a:solidFill>
                  <a:schemeClr val="bg1"/>
                </a:solidFill>
                <a:latin typeface="Chalkboard" panose="03050602040202020205" pitchFamily="66" charset="77"/>
              </a:rPr>
              <a:t>Durchhaltevermögen</a:t>
            </a:r>
          </a:p>
          <a:p>
            <a:pPr algn="l"/>
            <a:endParaRPr lang="de-DE" sz="3200" dirty="0">
              <a:latin typeface="Arial" charset="0"/>
              <a:ea typeface="ＭＳ Ｐゴシック" charset="0"/>
              <a:cs typeface="ＭＳ Ｐゴシック" charset="0"/>
            </a:endParaRPr>
          </a:p>
          <a:p>
            <a:pPr algn="l"/>
            <a:endParaRPr lang="de-DE" sz="320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555758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9395" name="Rectangle 3"/>
          <p:cNvSpPr>
            <a:spLocks noGrp="1" noChangeArrowheads="1"/>
          </p:cNvSpPr>
          <p:nvPr>
            <p:ph type="body" sz="half" idx="1"/>
          </p:nvPr>
        </p:nvSpPr>
        <p:spPr>
          <a:xfrm>
            <a:off x="2999656" y="1783398"/>
            <a:ext cx="1296144" cy="3157771"/>
          </a:xfrm>
        </p:spPr>
        <p:txBody>
          <a:bodyPr>
            <a:normAutofit/>
          </a:bodyPr>
          <a:lstStyle/>
          <a:p>
            <a:pPr eaLnBrk="1" hangingPunct="1">
              <a:buFontTx/>
              <a:buNone/>
            </a:pPr>
            <a:endParaRPr lang="de-CH" sz="4000" dirty="0">
              <a:latin typeface="Arial" charset="0"/>
              <a:ea typeface="ＭＳ Ｐゴシック" charset="0"/>
              <a:cs typeface="ＭＳ Ｐゴシック" charset="0"/>
            </a:endParaRPr>
          </a:p>
          <a:p>
            <a:pPr eaLnBrk="1" hangingPunct="1">
              <a:buFontTx/>
              <a:buNone/>
            </a:pPr>
            <a:endParaRPr lang="de-DE" sz="2800" dirty="0">
              <a:latin typeface="Arial" charset="0"/>
              <a:ea typeface="ＭＳ Ｐゴシック" charset="0"/>
              <a:cs typeface="ＭＳ Ｐゴシック" charset="0"/>
            </a:endParaRPr>
          </a:p>
        </p:txBody>
      </p:sp>
      <p:pic>
        <p:nvPicPr>
          <p:cNvPr id="7" name="Inhaltsplatzhalter 6">
            <a:extLst>
              <a:ext uri="{FF2B5EF4-FFF2-40B4-BE49-F238E27FC236}">
                <a16:creationId xmlns:a16="http://schemas.microsoft.com/office/drawing/2014/main" id="{DAC05D04-68CF-D04E-A149-7CFF8D518FA4}"/>
              </a:ext>
            </a:extLst>
          </p:cNvPr>
          <p:cNvPicPr>
            <a:picLocks noGrp="1" noChangeAspect="1"/>
          </p:cNvPicPr>
          <p:nvPr>
            <p:ph sz="quarter" idx="2"/>
          </p:nvPr>
        </p:nvPicPr>
        <p:blipFill>
          <a:blip r:embed="rId3"/>
          <a:stretch>
            <a:fillRect/>
          </a:stretch>
        </p:blipFill>
        <p:spPr>
          <a:xfrm>
            <a:off x="816678" y="1393553"/>
            <a:ext cx="6417839" cy="4813380"/>
          </a:xfrm>
        </p:spPr>
      </p:pic>
    </p:spTree>
    <p:extLst>
      <p:ext uri="{BB962C8B-B14F-4D97-AF65-F5344CB8AC3E}">
        <p14:creationId xmlns:p14="http://schemas.microsoft.com/office/powerpoint/2010/main" val="6088122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7" name="Rectangle 2"/>
          <p:cNvSpPr txBox="1">
            <a:spLocks noChangeArrowheads="1"/>
          </p:cNvSpPr>
          <p:nvPr/>
        </p:nvSpPr>
        <p:spPr>
          <a:xfrm>
            <a:off x="578223" y="1052736"/>
            <a:ext cx="10838329" cy="5147959"/>
          </a:xfrm>
          <a:prstGeom prst="rect">
            <a:avLst/>
          </a:prstGeom>
        </p:spPr>
        <p:txBody>
          <a:bodyPr>
            <a:norm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de-DE" sz="3200" dirty="0">
                <a:solidFill>
                  <a:schemeClr val="bg1"/>
                </a:solidFill>
                <a:latin typeface="Chalkboard" panose="03050602040202020205" pitchFamily="66" charset="77"/>
                <a:ea typeface="ＭＳ Ｐゴシック" charset="0"/>
                <a:cs typeface="ＭＳ Ｐゴシック" charset="0"/>
              </a:rPr>
              <a:t>Vorbereitung und Unterstützung</a:t>
            </a:r>
          </a:p>
          <a:p>
            <a:pPr algn="l"/>
            <a:endParaRPr lang="de-DE" sz="3200" dirty="0">
              <a:solidFill>
                <a:schemeClr val="bg1"/>
              </a:solidFill>
              <a:latin typeface="Chalkboard" panose="03050602040202020205" pitchFamily="66" charset="77"/>
              <a:ea typeface="ＭＳ Ｐゴシック" charset="0"/>
              <a:cs typeface="ＭＳ Ｐゴシック" charset="0"/>
            </a:endParaRPr>
          </a:p>
          <a:p>
            <a:pPr marL="457200" indent="-457200" algn="l">
              <a:buFont typeface="Wingdings" pitchFamily="2" charset="2"/>
              <a:buChar char="ü"/>
            </a:pPr>
            <a:r>
              <a:rPr lang="de-CH" sz="3200" dirty="0">
                <a:solidFill>
                  <a:schemeClr val="bg1"/>
                </a:solidFill>
                <a:latin typeface="Chalkboard" panose="03050602040202020205" pitchFamily="66" charset="77"/>
              </a:rPr>
              <a:t>An- und Ausziehen von Jacken und Schuhen üben</a:t>
            </a:r>
          </a:p>
          <a:p>
            <a:pPr marL="457200" indent="-457200" algn="l">
              <a:buFont typeface="Wingdings" pitchFamily="2" charset="2"/>
              <a:buChar char="ü"/>
            </a:pPr>
            <a:r>
              <a:rPr lang="de-CH" sz="3200" dirty="0">
                <a:solidFill>
                  <a:schemeClr val="bg1"/>
                </a:solidFill>
                <a:latin typeface="Chalkboard" panose="03050602040202020205" pitchFamily="66" charset="77"/>
              </a:rPr>
              <a:t>Selbständigkeit auf der Toilette inklusive Hände waschen</a:t>
            </a:r>
          </a:p>
          <a:p>
            <a:pPr marL="457200" indent="-457200" algn="l">
              <a:buFont typeface="Wingdings" pitchFamily="2" charset="2"/>
              <a:buChar char="ü"/>
            </a:pPr>
            <a:r>
              <a:rPr lang="de-CH" sz="3200" dirty="0">
                <a:solidFill>
                  <a:schemeClr val="bg1"/>
                </a:solidFill>
                <a:latin typeface="Chalkboard" panose="03050602040202020205" pitchFamily="66" charset="77"/>
              </a:rPr>
              <a:t>Einen Stift richtig halten und etwas Zeichnen /mit der Schere schneiden</a:t>
            </a:r>
          </a:p>
          <a:p>
            <a:pPr marL="457200" indent="-457200" algn="l">
              <a:buFont typeface="Wingdings" pitchFamily="2" charset="2"/>
              <a:buChar char="ü"/>
            </a:pPr>
            <a:r>
              <a:rPr lang="de-CH" sz="3200" dirty="0">
                <a:solidFill>
                  <a:schemeClr val="bg1"/>
                </a:solidFill>
                <a:latin typeface="Chalkboard" panose="03050602040202020205" pitchFamily="66" charset="77"/>
              </a:rPr>
              <a:t>Spielsachen aufräumen üben (miteinander)</a:t>
            </a:r>
          </a:p>
          <a:p>
            <a:pPr marL="457200" indent="-457200" algn="l">
              <a:buFont typeface="Wingdings" pitchFamily="2" charset="2"/>
              <a:buChar char="ü"/>
            </a:pPr>
            <a:r>
              <a:rPr lang="de-CH" sz="3200" dirty="0">
                <a:solidFill>
                  <a:schemeClr val="bg1"/>
                </a:solidFill>
                <a:latin typeface="Chalkboard" panose="03050602040202020205" pitchFamily="66" charset="77"/>
              </a:rPr>
              <a:t>Einen Morgen lang ohne Eltern sein</a:t>
            </a:r>
          </a:p>
          <a:p>
            <a:pPr marL="457200" indent="-457200" algn="l">
              <a:buFont typeface="Wingdings" pitchFamily="2" charset="2"/>
              <a:buChar char="ü"/>
            </a:pPr>
            <a:r>
              <a:rPr lang="de-CH" sz="3200" dirty="0">
                <a:solidFill>
                  <a:schemeClr val="bg1"/>
                </a:solidFill>
                <a:latin typeface="Chalkboard" panose="03050602040202020205" pitchFamily="66" charset="77"/>
              </a:rPr>
              <a:t>Ein wenig Deutsch sprechen</a:t>
            </a:r>
          </a:p>
        </p:txBody>
      </p:sp>
    </p:spTree>
    <p:extLst>
      <p:ext uri="{BB962C8B-B14F-4D97-AF65-F5344CB8AC3E}">
        <p14:creationId xmlns:p14="http://schemas.microsoft.com/office/powerpoint/2010/main" val="4144697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0E2B6A7-B335-164D-9988-D7CE885A6394}"/>
              </a:ext>
            </a:extLst>
          </p:cNvPr>
          <p:cNvSpPr>
            <a:spLocks noGrp="1"/>
          </p:cNvSpPr>
          <p:nvPr>
            <p:ph type="title"/>
          </p:nvPr>
        </p:nvSpPr>
        <p:spPr>
          <a:xfrm>
            <a:off x="921599" y="681318"/>
            <a:ext cx="5846064" cy="1049497"/>
          </a:xfrm>
        </p:spPr>
        <p:txBody>
          <a:bodyPr>
            <a:normAutofit/>
          </a:bodyPr>
          <a:lstStyle/>
          <a:p>
            <a:r>
              <a:rPr lang="de-DE" sz="3200" dirty="0">
                <a:latin typeface="Chalkboard" panose="03050602040202020205" pitchFamily="66" charset="77"/>
              </a:rPr>
              <a:t>Lehrplan 21 - Zyklus 1</a:t>
            </a:r>
          </a:p>
        </p:txBody>
      </p:sp>
      <p:sp>
        <p:nvSpPr>
          <p:cNvPr id="67587" name="Rectangle 3"/>
          <p:cNvSpPr>
            <a:spLocks noGrp="1" noChangeArrowheads="1"/>
          </p:cNvSpPr>
          <p:nvPr>
            <p:ph idx="1"/>
          </p:nvPr>
        </p:nvSpPr>
        <p:spPr>
          <a:xfrm>
            <a:off x="911007" y="2040097"/>
            <a:ext cx="10572782" cy="4295166"/>
          </a:xfrm>
        </p:spPr>
        <p:txBody>
          <a:bodyPr>
            <a:normAutofit/>
          </a:bodyPr>
          <a:lstStyle/>
          <a:p>
            <a:pPr marL="0" indent="0">
              <a:buNone/>
            </a:pPr>
            <a:r>
              <a:rPr lang="de-DE" sz="3200" dirty="0">
                <a:solidFill>
                  <a:schemeClr val="bg1"/>
                </a:solidFill>
                <a:latin typeface="Chalkboard" panose="03050602040202020205" pitchFamily="66" charset="77"/>
              </a:rPr>
              <a:t>Der Kindergarten bildet bis und mit der zweiten Klasse den ersten Zyklus. </a:t>
            </a:r>
          </a:p>
          <a:p>
            <a:pPr marL="0" indent="0">
              <a:buNone/>
            </a:pPr>
            <a:r>
              <a:rPr lang="de-DE" sz="3200" dirty="0">
                <a:solidFill>
                  <a:schemeClr val="bg1"/>
                </a:solidFill>
                <a:latin typeface="Chalkboard" panose="03050602040202020205" pitchFamily="66" charset="77"/>
              </a:rPr>
              <a:t>Im Lehrplan sind Kompetenzen beschrieben, welche in verschiedenen Lernwelten des Kindergartens entwickelt und gefördert werden. </a:t>
            </a:r>
          </a:p>
          <a:p>
            <a:pPr marL="0" indent="0">
              <a:buNone/>
            </a:pPr>
            <a:r>
              <a:rPr lang="de-DE" sz="3200" dirty="0">
                <a:solidFill>
                  <a:schemeClr val="bg1"/>
                </a:solidFill>
                <a:latin typeface="Chalkboard" panose="03050602040202020205" pitchFamily="66" charset="77"/>
              </a:rPr>
              <a:t>Die Kinder lernen spielerisch und ganzheitlich mit all ihren Sinnen.</a:t>
            </a:r>
          </a:p>
          <a:p>
            <a:pPr eaLnBrk="1" hangingPunct="1">
              <a:buFontTx/>
              <a:buNone/>
            </a:pPr>
            <a:endParaRPr lang="de-DE"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028681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5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5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758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C2CA96-93A6-6246-9CE4-B3E5560C2C38}"/>
              </a:ext>
            </a:extLst>
          </p:cNvPr>
          <p:cNvSpPr>
            <a:spLocks noGrp="1"/>
          </p:cNvSpPr>
          <p:nvPr>
            <p:ph type="title"/>
          </p:nvPr>
        </p:nvSpPr>
        <p:spPr>
          <a:xfrm>
            <a:off x="1557787" y="3243374"/>
            <a:ext cx="9307437" cy="698645"/>
          </a:xfrm>
        </p:spPr>
        <p:txBody>
          <a:bodyPr>
            <a:normAutofit fontScale="90000"/>
          </a:bodyPr>
          <a:lstStyle/>
          <a:p>
            <a:r>
              <a:rPr lang="de-DE" sz="3200" dirty="0">
                <a:latin typeface="Chalkboard" panose="03050602040202020205" pitchFamily="66" charset="77"/>
              </a:rPr>
              <a:t>Das Spiel - das Tor zum Lernen</a:t>
            </a:r>
          </a:p>
        </p:txBody>
      </p:sp>
      <p:pic>
        <p:nvPicPr>
          <p:cNvPr id="6" name="Inhaltsplatzhalter 5">
            <a:extLst>
              <a:ext uri="{FF2B5EF4-FFF2-40B4-BE49-F238E27FC236}">
                <a16:creationId xmlns:a16="http://schemas.microsoft.com/office/drawing/2014/main" id="{79E3E906-44EB-2840-B27E-4E83AF7A896A}"/>
              </a:ext>
            </a:extLst>
          </p:cNvPr>
          <p:cNvPicPr>
            <a:picLocks noGrp="1" noChangeAspect="1"/>
          </p:cNvPicPr>
          <p:nvPr>
            <p:ph idx="1"/>
          </p:nvPr>
        </p:nvPicPr>
        <p:blipFill>
          <a:blip r:embed="rId3"/>
          <a:stretch>
            <a:fillRect/>
          </a:stretch>
        </p:blipFill>
        <p:spPr>
          <a:xfrm>
            <a:off x="3145096" y="937288"/>
            <a:ext cx="2688298" cy="2016224"/>
          </a:xfrm>
        </p:spPr>
      </p:pic>
      <p:pic>
        <p:nvPicPr>
          <p:cNvPr id="9" name="Grafik 8">
            <a:extLst>
              <a:ext uri="{FF2B5EF4-FFF2-40B4-BE49-F238E27FC236}">
                <a16:creationId xmlns:a16="http://schemas.microsoft.com/office/drawing/2014/main" id="{B84D4EE7-6683-C04E-A3FC-0674CB142932}"/>
              </a:ext>
            </a:extLst>
          </p:cNvPr>
          <p:cNvPicPr>
            <a:picLocks noChangeAspect="1"/>
          </p:cNvPicPr>
          <p:nvPr/>
        </p:nvPicPr>
        <p:blipFill>
          <a:blip r:embed="rId4"/>
          <a:stretch>
            <a:fillRect/>
          </a:stretch>
        </p:blipFill>
        <p:spPr>
          <a:xfrm>
            <a:off x="4701140" y="4231881"/>
            <a:ext cx="2838574" cy="2128930"/>
          </a:xfrm>
          <a:prstGeom prst="rect">
            <a:avLst/>
          </a:prstGeom>
        </p:spPr>
      </p:pic>
      <p:pic>
        <p:nvPicPr>
          <p:cNvPr id="12" name="Grafik 11">
            <a:extLst>
              <a:ext uri="{FF2B5EF4-FFF2-40B4-BE49-F238E27FC236}">
                <a16:creationId xmlns:a16="http://schemas.microsoft.com/office/drawing/2014/main" id="{D77C71DC-1272-D94D-93B8-FA31ABC91CF8}"/>
              </a:ext>
            </a:extLst>
          </p:cNvPr>
          <p:cNvPicPr>
            <a:picLocks noChangeAspect="1"/>
          </p:cNvPicPr>
          <p:nvPr/>
        </p:nvPicPr>
        <p:blipFill>
          <a:blip r:embed="rId5"/>
          <a:stretch>
            <a:fillRect/>
          </a:stretch>
        </p:blipFill>
        <p:spPr>
          <a:xfrm>
            <a:off x="1477052" y="4231879"/>
            <a:ext cx="2838571" cy="2128929"/>
          </a:xfrm>
          <a:prstGeom prst="rect">
            <a:avLst/>
          </a:prstGeom>
        </p:spPr>
      </p:pic>
      <p:pic>
        <p:nvPicPr>
          <p:cNvPr id="7" name="Grafik 6">
            <a:extLst>
              <a:ext uri="{FF2B5EF4-FFF2-40B4-BE49-F238E27FC236}">
                <a16:creationId xmlns:a16="http://schemas.microsoft.com/office/drawing/2014/main" id="{3494DCE0-F501-6743-B262-4157E01B5D65}"/>
              </a:ext>
            </a:extLst>
          </p:cNvPr>
          <p:cNvPicPr>
            <a:picLocks noChangeAspect="1"/>
          </p:cNvPicPr>
          <p:nvPr/>
        </p:nvPicPr>
        <p:blipFill>
          <a:blip r:embed="rId6"/>
          <a:stretch>
            <a:fillRect/>
          </a:stretch>
        </p:blipFill>
        <p:spPr>
          <a:xfrm>
            <a:off x="8026650" y="4231880"/>
            <a:ext cx="2838574" cy="2128931"/>
          </a:xfrm>
          <a:prstGeom prst="rect">
            <a:avLst/>
          </a:prstGeom>
        </p:spPr>
      </p:pic>
    </p:spTree>
    <p:extLst>
      <p:ext uri="{BB962C8B-B14F-4D97-AF65-F5344CB8AC3E}">
        <p14:creationId xmlns:p14="http://schemas.microsoft.com/office/powerpoint/2010/main" val="29366391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3371850" y="773115"/>
            <a:ext cx="18466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0" hangingPunct="0"/>
            <a:endParaRPr lang="de-CH" sz="2400"/>
          </a:p>
        </p:txBody>
      </p:sp>
      <p:sp>
        <p:nvSpPr>
          <p:cNvPr id="26627" name="Rectangle 3"/>
          <p:cNvSpPr>
            <a:spLocks noChangeArrowheads="1"/>
          </p:cNvSpPr>
          <p:nvPr/>
        </p:nvSpPr>
        <p:spPr bwMode="auto">
          <a:xfrm>
            <a:off x="965947" y="1416547"/>
            <a:ext cx="10260105" cy="52937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457200" indent="-457200" eaLnBrk="0" hangingPunct="0">
              <a:lnSpc>
                <a:spcPct val="150000"/>
              </a:lnSpc>
              <a:buFont typeface="Wingdings" pitchFamily="2" charset="2"/>
              <a:buChar char="ü"/>
            </a:pPr>
            <a:r>
              <a:rPr lang="de-DE" sz="3200" dirty="0">
                <a:solidFill>
                  <a:schemeClr val="bg1"/>
                </a:solidFill>
                <a:latin typeface="Chalkboard" panose="03050602040202020205" pitchFamily="66" charset="77"/>
              </a:rPr>
              <a:t>Schule Stäfa &amp; Schuleinheiten</a:t>
            </a:r>
          </a:p>
          <a:p>
            <a:pPr marL="457200" indent="-457200" eaLnBrk="0" hangingPunct="0">
              <a:lnSpc>
                <a:spcPct val="150000"/>
              </a:lnSpc>
              <a:buFont typeface="Wingdings" pitchFamily="2" charset="2"/>
              <a:buChar char="ü"/>
            </a:pPr>
            <a:r>
              <a:rPr lang="de-DE" sz="3200" dirty="0">
                <a:solidFill>
                  <a:schemeClr val="bg1"/>
                </a:solidFill>
                <a:latin typeface="Chalkboard" panose="03050602040202020205" pitchFamily="66" charset="77"/>
              </a:rPr>
              <a:t>Die Kindergartenstufe</a:t>
            </a:r>
          </a:p>
          <a:p>
            <a:pPr marL="457200" indent="-457200" eaLnBrk="0" hangingPunct="0">
              <a:lnSpc>
                <a:spcPct val="150000"/>
              </a:lnSpc>
              <a:buFont typeface="Wingdings" pitchFamily="2" charset="2"/>
              <a:buChar char="ü"/>
            </a:pPr>
            <a:r>
              <a:rPr lang="de-DE" sz="3200" dirty="0">
                <a:solidFill>
                  <a:schemeClr val="bg1"/>
                </a:solidFill>
                <a:latin typeface="Chalkboard" panose="03050602040202020205" pitchFamily="66" charset="77"/>
              </a:rPr>
              <a:t>Schulergänzende Tagesstruktur (Mikado)</a:t>
            </a:r>
          </a:p>
          <a:p>
            <a:pPr marL="457200" indent="-457200" eaLnBrk="0" hangingPunct="0">
              <a:lnSpc>
                <a:spcPct val="150000"/>
              </a:lnSpc>
              <a:buFont typeface="Wingdings" pitchFamily="2" charset="2"/>
              <a:buChar char="ü"/>
            </a:pPr>
            <a:r>
              <a:rPr lang="de-DE" altLang="ja-JP" sz="3200" dirty="0">
                <a:solidFill>
                  <a:schemeClr val="bg1"/>
                </a:solidFill>
                <a:latin typeface="Chalkboard" panose="03050602040202020205" pitchFamily="66" charset="77"/>
              </a:rPr>
              <a:t>Schulwegsicherheit</a:t>
            </a:r>
            <a:r>
              <a:rPr lang="de-DE" sz="3200" dirty="0">
                <a:solidFill>
                  <a:schemeClr val="bg1"/>
                </a:solidFill>
                <a:latin typeface="Chalkboard" panose="03050602040202020205" pitchFamily="66" charset="77"/>
              </a:rPr>
              <a:t> </a:t>
            </a:r>
          </a:p>
          <a:p>
            <a:pPr marL="457200" indent="-457200" eaLnBrk="0" hangingPunct="0">
              <a:lnSpc>
                <a:spcPct val="150000"/>
              </a:lnSpc>
              <a:buFont typeface="Wingdings" pitchFamily="2" charset="2"/>
              <a:buChar char="ü"/>
            </a:pPr>
            <a:r>
              <a:rPr lang="de-DE" sz="3200" dirty="0">
                <a:solidFill>
                  <a:schemeClr val="bg1"/>
                </a:solidFill>
                <a:latin typeface="Chalkboard" panose="03050602040202020205" pitchFamily="66" charset="77"/>
              </a:rPr>
              <a:t>Deutsch für Eltern &amp; Sprachbrücke &amp; Unterstützungsangebote der Gemeinde</a:t>
            </a:r>
            <a:r>
              <a:rPr lang="de-DE" sz="2000" dirty="0">
                <a:latin typeface="Candara" panose="020E0502030303020204" pitchFamily="34" charset="0"/>
              </a:rPr>
              <a:t>							</a:t>
            </a:r>
            <a:endParaRPr lang="de-DE" altLang="ja-JP" sz="2000" dirty="0"/>
          </a:p>
          <a:p>
            <a:pPr marL="457200" indent="-457200" eaLnBrk="0" hangingPunct="0">
              <a:buFont typeface="Arial" charset="0"/>
              <a:buAutoNum type="arabicPeriod"/>
            </a:pPr>
            <a:endParaRPr lang="de-DE" altLang="ja-JP" sz="2000" dirty="0"/>
          </a:p>
        </p:txBody>
      </p:sp>
    </p:spTree>
    <p:extLst>
      <p:ext uri="{BB962C8B-B14F-4D97-AF65-F5344CB8AC3E}">
        <p14:creationId xmlns:p14="http://schemas.microsoft.com/office/powerpoint/2010/main" val="22291922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743119" y="2433917"/>
            <a:ext cx="3896116" cy="1990165"/>
          </a:xfrm>
        </p:spPr>
        <p:txBody>
          <a:bodyPr>
            <a:noAutofit/>
          </a:bodyPr>
          <a:lstStyle/>
          <a:p>
            <a:r>
              <a:rPr lang="de-DE" sz="3200" dirty="0">
                <a:latin typeface="Chalkboard" panose="03050602040202020205" pitchFamily="66" charset="77"/>
                <a:cs typeface="Arial"/>
              </a:rPr>
              <a:t>Sich in einer Klasse zurechtfinden</a:t>
            </a:r>
          </a:p>
        </p:txBody>
      </p:sp>
      <p:sp>
        <p:nvSpPr>
          <p:cNvPr id="6" name="Foliennummernplatzhalter 34"/>
          <p:cNvSpPr txBox="1">
            <a:spLocks/>
          </p:cNvSpPr>
          <p:nvPr/>
        </p:nvSpPr>
        <p:spPr>
          <a:xfrm>
            <a:off x="9045388" y="6105544"/>
            <a:ext cx="1483056" cy="851848"/>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lIns="91440" tIns="45720" rIns="91440" bIns="45720" rtlCol="0" anchor="ctr"/>
          <a:lstStyle>
            <a:defPPr>
              <a:defRPr lang="de-DE"/>
            </a:defPPr>
            <a:lvl1pPr algn="r"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742950" indent="-28575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1143000" indent="-228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600200" indent="-228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2057400" indent="-228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ＭＳ Ｐゴシック" charset="0"/>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ＭＳ Ｐゴシック" charset="0"/>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ＭＳ Ｐゴシック" charset="0"/>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ＭＳ Ｐゴシック" charset="0"/>
              </a:defRPr>
            </a:lvl9pPr>
          </a:lstStyle>
          <a:p>
            <a:pPr eaLnBrk="1" hangingPunct="1"/>
            <a:endParaRPr lang="de-DE" sz="1400" dirty="0"/>
          </a:p>
        </p:txBody>
      </p:sp>
      <p:pic>
        <p:nvPicPr>
          <p:cNvPr id="7" name="Grafik 6">
            <a:extLst>
              <a:ext uri="{FF2B5EF4-FFF2-40B4-BE49-F238E27FC236}">
                <a16:creationId xmlns:a16="http://schemas.microsoft.com/office/drawing/2014/main" id="{8495C361-2F1F-A442-9BED-2E5B3410BB8B}"/>
              </a:ext>
            </a:extLst>
          </p:cNvPr>
          <p:cNvPicPr>
            <a:picLocks noChangeAspect="1"/>
          </p:cNvPicPr>
          <p:nvPr/>
        </p:nvPicPr>
        <p:blipFill>
          <a:blip r:embed="rId3"/>
          <a:stretch>
            <a:fillRect/>
          </a:stretch>
        </p:blipFill>
        <p:spPr>
          <a:xfrm>
            <a:off x="5011451" y="1772816"/>
            <a:ext cx="6012160" cy="4509120"/>
          </a:xfrm>
          <a:prstGeom prst="rect">
            <a:avLst/>
          </a:prstGeom>
        </p:spPr>
      </p:pic>
    </p:spTree>
    <p:extLst>
      <p:ext uri="{BB962C8B-B14F-4D97-AF65-F5344CB8AC3E}">
        <p14:creationId xmlns:p14="http://schemas.microsoft.com/office/powerpoint/2010/main" val="3149993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3718" y="864112"/>
            <a:ext cx="5966652" cy="1085711"/>
          </a:xfrm>
        </p:spPr>
        <p:txBody>
          <a:bodyPr>
            <a:noAutofit/>
          </a:bodyPr>
          <a:lstStyle/>
          <a:p>
            <a:r>
              <a:rPr lang="de-DE" sz="3200" dirty="0">
                <a:latin typeface="Chalkboard" panose="03050602040202020205" pitchFamily="66" charset="77"/>
                <a:cs typeface="Arial"/>
              </a:rPr>
              <a:t>Fähigkeiten und Fertigkeiten üben</a:t>
            </a:r>
          </a:p>
        </p:txBody>
      </p:sp>
      <p:pic>
        <p:nvPicPr>
          <p:cNvPr id="6" name="Grafik 5">
            <a:extLst>
              <a:ext uri="{FF2B5EF4-FFF2-40B4-BE49-F238E27FC236}">
                <a16:creationId xmlns:a16="http://schemas.microsoft.com/office/drawing/2014/main" id="{FBF088D2-104B-9B46-8A69-39B1BC7E5BC9}"/>
              </a:ext>
            </a:extLst>
          </p:cNvPr>
          <p:cNvPicPr>
            <a:picLocks noChangeAspect="1"/>
          </p:cNvPicPr>
          <p:nvPr/>
        </p:nvPicPr>
        <p:blipFill>
          <a:blip r:embed="rId3"/>
          <a:stretch>
            <a:fillRect/>
          </a:stretch>
        </p:blipFill>
        <p:spPr>
          <a:xfrm>
            <a:off x="1632138" y="2423935"/>
            <a:ext cx="2832286" cy="3776381"/>
          </a:xfrm>
          <a:prstGeom prst="rect">
            <a:avLst/>
          </a:prstGeom>
        </p:spPr>
      </p:pic>
      <p:pic>
        <p:nvPicPr>
          <p:cNvPr id="13" name="Grafik 12">
            <a:extLst>
              <a:ext uri="{FF2B5EF4-FFF2-40B4-BE49-F238E27FC236}">
                <a16:creationId xmlns:a16="http://schemas.microsoft.com/office/drawing/2014/main" id="{63B3C156-16A2-1844-AAE0-48288E80E3B8}"/>
              </a:ext>
            </a:extLst>
          </p:cNvPr>
          <p:cNvPicPr>
            <a:picLocks noChangeAspect="1"/>
          </p:cNvPicPr>
          <p:nvPr/>
        </p:nvPicPr>
        <p:blipFill>
          <a:blip r:embed="rId4"/>
          <a:stretch>
            <a:fillRect/>
          </a:stretch>
        </p:blipFill>
        <p:spPr>
          <a:xfrm>
            <a:off x="4856156" y="2423935"/>
            <a:ext cx="2832286" cy="3776381"/>
          </a:xfrm>
          <a:prstGeom prst="rect">
            <a:avLst/>
          </a:prstGeom>
        </p:spPr>
      </p:pic>
      <p:pic>
        <p:nvPicPr>
          <p:cNvPr id="16" name="Grafik 15">
            <a:extLst>
              <a:ext uri="{FF2B5EF4-FFF2-40B4-BE49-F238E27FC236}">
                <a16:creationId xmlns:a16="http://schemas.microsoft.com/office/drawing/2014/main" id="{533D3DCB-B1FC-EA42-8229-74D15CADD9B0}"/>
              </a:ext>
            </a:extLst>
          </p:cNvPr>
          <p:cNvPicPr>
            <a:picLocks noChangeAspect="1"/>
          </p:cNvPicPr>
          <p:nvPr/>
        </p:nvPicPr>
        <p:blipFill>
          <a:blip r:embed="rId5"/>
          <a:stretch>
            <a:fillRect/>
          </a:stretch>
        </p:blipFill>
        <p:spPr>
          <a:xfrm>
            <a:off x="8080174" y="2423934"/>
            <a:ext cx="2832286" cy="3776381"/>
          </a:xfrm>
          <a:prstGeom prst="rect">
            <a:avLst/>
          </a:prstGeom>
        </p:spPr>
      </p:pic>
    </p:spTree>
    <p:extLst>
      <p:ext uri="{BB962C8B-B14F-4D97-AF65-F5344CB8AC3E}">
        <p14:creationId xmlns:p14="http://schemas.microsoft.com/office/powerpoint/2010/main" val="13106219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6A35F7D-2CF0-9D48-ACF2-14B8B097EF8F}"/>
              </a:ext>
            </a:extLst>
          </p:cNvPr>
          <p:cNvSpPr>
            <a:spLocks noGrp="1"/>
          </p:cNvSpPr>
          <p:nvPr>
            <p:ph type="title"/>
          </p:nvPr>
        </p:nvSpPr>
        <p:spPr>
          <a:xfrm>
            <a:off x="1829805" y="5422010"/>
            <a:ext cx="7729728" cy="1188720"/>
          </a:xfrm>
        </p:spPr>
        <p:txBody>
          <a:bodyPr/>
          <a:lstStyle/>
          <a:p>
            <a:r>
              <a:rPr lang="de-DE" dirty="0">
                <a:latin typeface="Chalkboard" panose="03050602040202020205" pitchFamily="66" charset="77"/>
              </a:rPr>
              <a:t>Techniken und Werkzeuge kennen lernen</a:t>
            </a:r>
          </a:p>
        </p:txBody>
      </p:sp>
      <p:pic>
        <p:nvPicPr>
          <p:cNvPr id="7" name="Grafik 6">
            <a:extLst>
              <a:ext uri="{FF2B5EF4-FFF2-40B4-BE49-F238E27FC236}">
                <a16:creationId xmlns:a16="http://schemas.microsoft.com/office/drawing/2014/main" id="{3B39DAEA-9B6B-0A41-A7A9-7C10800EAF25}"/>
              </a:ext>
            </a:extLst>
          </p:cNvPr>
          <p:cNvPicPr>
            <a:picLocks noChangeAspect="1"/>
          </p:cNvPicPr>
          <p:nvPr/>
        </p:nvPicPr>
        <p:blipFill>
          <a:blip r:embed="rId2"/>
          <a:stretch>
            <a:fillRect/>
          </a:stretch>
        </p:blipFill>
        <p:spPr>
          <a:xfrm>
            <a:off x="3359971" y="2043120"/>
            <a:ext cx="2302205" cy="3069607"/>
          </a:xfrm>
          <a:prstGeom prst="rect">
            <a:avLst/>
          </a:prstGeom>
        </p:spPr>
      </p:pic>
      <p:pic>
        <p:nvPicPr>
          <p:cNvPr id="9" name="Grafik 8">
            <a:extLst>
              <a:ext uri="{FF2B5EF4-FFF2-40B4-BE49-F238E27FC236}">
                <a16:creationId xmlns:a16="http://schemas.microsoft.com/office/drawing/2014/main" id="{9E22725A-DDAC-004E-B299-3833122079CF}"/>
              </a:ext>
            </a:extLst>
          </p:cNvPr>
          <p:cNvPicPr>
            <a:picLocks noChangeAspect="1"/>
          </p:cNvPicPr>
          <p:nvPr/>
        </p:nvPicPr>
        <p:blipFill>
          <a:blip r:embed="rId3"/>
          <a:stretch>
            <a:fillRect/>
          </a:stretch>
        </p:blipFill>
        <p:spPr>
          <a:xfrm>
            <a:off x="8831958" y="2043120"/>
            <a:ext cx="2302205" cy="3069607"/>
          </a:xfrm>
          <a:prstGeom prst="rect">
            <a:avLst/>
          </a:prstGeom>
        </p:spPr>
      </p:pic>
      <p:pic>
        <p:nvPicPr>
          <p:cNvPr id="11" name="Grafik 10">
            <a:extLst>
              <a:ext uri="{FF2B5EF4-FFF2-40B4-BE49-F238E27FC236}">
                <a16:creationId xmlns:a16="http://schemas.microsoft.com/office/drawing/2014/main" id="{D1663340-E17D-8E43-916B-21050D5526C1}"/>
              </a:ext>
            </a:extLst>
          </p:cNvPr>
          <p:cNvPicPr>
            <a:picLocks noChangeAspect="1"/>
          </p:cNvPicPr>
          <p:nvPr/>
        </p:nvPicPr>
        <p:blipFill>
          <a:blip r:embed="rId4"/>
          <a:stretch>
            <a:fillRect/>
          </a:stretch>
        </p:blipFill>
        <p:spPr>
          <a:xfrm>
            <a:off x="5973102" y="1650873"/>
            <a:ext cx="2438479" cy="3251306"/>
          </a:xfrm>
          <a:prstGeom prst="rect">
            <a:avLst/>
          </a:prstGeom>
        </p:spPr>
      </p:pic>
      <p:pic>
        <p:nvPicPr>
          <p:cNvPr id="14" name="Grafik 13">
            <a:extLst>
              <a:ext uri="{FF2B5EF4-FFF2-40B4-BE49-F238E27FC236}">
                <a16:creationId xmlns:a16="http://schemas.microsoft.com/office/drawing/2014/main" id="{38A61B92-8B77-A94E-932F-9855A1DBE96A}"/>
              </a:ext>
            </a:extLst>
          </p:cNvPr>
          <p:cNvPicPr>
            <a:picLocks noChangeAspect="1"/>
          </p:cNvPicPr>
          <p:nvPr/>
        </p:nvPicPr>
        <p:blipFill>
          <a:blip r:embed="rId5"/>
          <a:stretch>
            <a:fillRect/>
          </a:stretch>
        </p:blipFill>
        <p:spPr>
          <a:xfrm>
            <a:off x="610566" y="1262350"/>
            <a:ext cx="2438479" cy="3251305"/>
          </a:xfrm>
          <a:prstGeom prst="rect">
            <a:avLst/>
          </a:prstGeom>
        </p:spPr>
      </p:pic>
    </p:spTree>
    <p:extLst>
      <p:ext uri="{BB962C8B-B14F-4D97-AF65-F5344CB8AC3E}">
        <p14:creationId xmlns:p14="http://schemas.microsoft.com/office/powerpoint/2010/main" val="27254094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E56D3F8-0DE2-6442-BFD3-A26A99CD529E}"/>
              </a:ext>
            </a:extLst>
          </p:cNvPr>
          <p:cNvPicPr>
            <a:picLocks noChangeAspect="1"/>
          </p:cNvPicPr>
          <p:nvPr/>
        </p:nvPicPr>
        <p:blipFill>
          <a:blip r:embed="rId2"/>
          <a:stretch>
            <a:fillRect/>
          </a:stretch>
        </p:blipFill>
        <p:spPr>
          <a:xfrm>
            <a:off x="6096000" y="2254053"/>
            <a:ext cx="5239871" cy="3929903"/>
          </a:xfrm>
          <a:prstGeom prst="rect">
            <a:avLst/>
          </a:prstGeom>
        </p:spPr>
      </p:pic>
      <p:pic>
        <p:nvPicPr>
          <p:cNvPr id="8" name="Grafik 7">
            <a:extLst>
              <a:ext uri="{FF2B5EF4-FFF2-40B4-BE49-F238E27FC236}">
                <a16:creationId xmlns:a16="http://schemas.microsoft.com/office/drawing/2014/main" id="{146A7F32-16D1-D54C-BB4B-A47803CC54C7}"/>
              </a:ext>
            </a:extLst>
          </p:cNvPr>
          <p:cNvPicPr>
            <a:picLocks noChangeAspect="1"/>
          </p:cNvPicPr>
          <p:nvPr/>
        </p:nvPicPr>
        <p:blipFill>
          <a:blip r:embed="rId3"/>
          <a:stretch>
            <a:fillRect/>
          </a:stretch>
        </p:blipFill>
        <p:spPr>
          <a:xfrm>
            <a:off x="542364" y="1323525"/>
            <a:ext cx="5065581" cy="3799185"/>
          </a:xfrm>
          <a:prstGeom prst="rect">
            <a:avLst/>
          </a:prstGeom>
        </p:spPr>
      </p:pic>
      <p:sp>
        <p:nvSpPr>
          <p:cNvPr id="6" name="Titel 1">
            <a:extLst>
              <a:ext uri="{FF2B5EF4-FFF2-40B4-BE49-F238E27FC236}">
                <a16:creationId xmlns:a16="http://schemas.microsoft.com/office/drawing/2014/main" id="{12D13836-8622-F447-B893-256966F78D8F}"/>
              </a:ext>
            </a:extLst>
          </p:cNvPr>
          <p:cNvSpPr>
            <a:spLocks noGrp="1"/>
          </p:cNvSpPr>
          <p:nvPr>
            <p:ph type="title"/>
          </p:nvPr>
        </p:nvSpPr>
        <p:spPr>
          <a:xfrm>
            <a:off x="542364" y="5521252"/>
            <a:ext cx="5399604" cy="662704"/>
          </a:xfrm>
        </p:spPr>
        <p:txBody>
          <a:bodyPr anchor="ctr">
            <a:normAutofit fontScale="90000"/>
          </a:bodyPr>
          <a:lstStyle/>
          <a:p>
            <a:r>
              <a:rPr lang="de-DE" sz="3200" dirty="0">
                <a:latin typeface="Chalkboard" panose="03050602040202020205" pitchFamily="66" charset="77"/>
              </a:rPr>
              <a:t>Emotionaler Bereich</a:t>
            </a:r>
          </a:p>
        </p:txBody>
      </p:sp>
    </p:spTree>
    <p:extLst>
      <p:ext uri="{BB962C8B-B14F-4D97-AF65-F5344CB8AC3E}">
        <p14:creationId xmlns:p14="http://schemas.microsoft.com/office/powerpoint/2010/main" val="38483274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167371" y="1335393"/>
            <a:ext cx="6873386" cy="1149389"/>
          </a:xfrm>
        </p:spPr>
        <p:txBody>
          <a:bodyPr>
            <a:normAutofit fontScale="90000"/>
          </a:bodyPr>
          <a:lstStyle/>
          <a:p>
            <a:r>
              <a:rPr lang="de-DE" sz="3600" dirty="0">
                <a:latin typeface="Chalkboard" panose="03050602040202020205" pitchFamily="66" charset="77"/>
                <a:cs typeface="Arial"/>
              </a:rPr>
              <a:t>Zahlen begreifen, </a:t>
            </a:r>
            <a:br>
              <a:rPr lang="de-DE" sz="3600" dirty="0">
                <a:latin typeface="Chalkboard" panose="03050602040202020205" pitchFamily="66" charset="77"/>
                <a:cs typeface="Arial"/>
              </a:rPr>
            </a:br>
            <a:r>
              <a:rPr lang="de-DE" sz="3600" dirty="0">
                <a:latin typeface="Chalkboard" panose="03050602040202020205" pitchFamily="66" charset="77"/>
                <a:cs typeface="Arial"/>
              </a:rPr>
              <a:t>Mengen erkennen</a:t>
            </a:r>
          </a:p>
        </p:txBody>
      </p:sp>
      <p:pic>
        <p:nvPicPr>
          <p:cNvPr id="6" name="Grafik 5">
            <a:extLst>
              <a:ext uri="{FF2B5EF4-FFF2-40B4-BE49-F238E27FC236}">
                <a16:creationId xmlns:a16="http://schemas.microsoft.com/office/drawing/2014/main" id="{0C363646-E2AD-AF43-9AEF-273028EB2579}"/>
              </a:ext>
            </a:extLst>
          </p:cNvPr>
          <p:cNvPicPr>
            <a:picLocks noChangeAspect="1"/>
          </p:cNvPicPr>
          <p:nvPr/>
        </p:nvPicPr>
        <p:blipFill>
          <a:blip r:embed="rId3"/>
          <a:stretch>
            <a:fillRect/>
          </a:stretch>
        </p:blipFill>
        <p:spPr>
          <a:xfrm>
            <a:off x="1158436" y="2727165"/>
            <a:ext cx="2730961" cy="2048221"/>
          </a:xfrm>
          <a:prstGeom prst="rect">
            <a:avLst/>
          </a:prstGeom>
        </p:spPr>
      </p:pic>
      <p:pic>
        <p:nvPicPr>
          <p:cNvPr id="4" name="Grafik 3">
            <a:extLst>
              <a:ext uri="{FF2B5EF4-FFF2-40B4-BE49-F238E27FC236}">
                <a16:creationId xmlns:a16="http://schemas.microsoft.com/office/drawing/2014/main" id="{0C5FF7DC-F1D9-7B4B-9071-D08B965784E7}"/>
              </a:ext>
            </a:extLst>
          </p:cNvPr>
          <p:cNvPicPr>
            <a:picLocks noChangeAspect="1"/>
          </p:cNvPicPr>
          <p:nvPr/>
        </p:nvPicPr>
        <p:blipFill>
          <a:blip r:embed="rId4"/>
          <a:stretch>
            <a:fillRect/>
          </a:stretch>
        </p:blipFill>
        <p:spPr>
          <a:xfrm>
            <a:off x="7010352" y="2852471"/>
            <a:ext cx="4538917" cy="2709945"/>
          </a:xfrm>
          <a:prstGeom prst="rect">
            <a:avLst/>
          </a:prstGeom>
        </p:spPr>
      </p:pic>
      <p:pic>
        <p:nvPicPr>
          <p:cNvPr id="8" name="Grafik 7">
            <a:extLst>
              <a:ext uri="{FF2B5EF4-FFF2-40B4-BE49-F238E27FC236}">
                <a16:creationId xmlns:a16="http://schemas.microsoft.com/office/drawing/2014/main" id="{9D25E350-9A18-9646-B2BD-FFBA0FD9A198}"/>
              </a:ext>
            </a:extLst>
          </p:cNvPr>
          <p:cNvPicPr>
            <a:picLocks noChangeAspect="1"/>
          </p:cNvPicPr>
          <p:nvPr/>
        </p:nvPicPr>
        <p:blipFill>
          <a:blip r:embed="rId5"/>
          <a:stretch>
            <a:fillRect/>
          </a:stretch>
        </p:blipFill>
        <p:spPr>
          <a:xfrm>
            <a:off x="3459822" y="4022805"/>
            <a:ext cx="3414502" cy="2560876"/>
          </a:xfrm>
          <a:prstGeom prst="rect">
            <a:avLst/>
          </a:prstGeom>
        </p:spPr>
      </p:pic>
    </p:spTree>
    <p:extLst>
      <p:ext uri="{BB962C8B-B14F-4D97-AF65-F5344CB8AC3E}">
        <p14:creationId xmlns:p14="http://schemas.microsoft.com/office/powerpoint/2010/main" val="26698604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0F740E60-8FCC-E24A-86B5-BE13E5591D0C}"/>
              </a:ext>
            </a:extLst>
          </p:cNvPr>
          <p:cNvPicPr>
            <a:picLocks noChangeAspect="1"/>
          </p:cNvPicPr>
          <p:nvPr/>
        </p:nvPicPr>
        <p:blipFill>
          <a:blip r:embed="rId3"/>
          <a:stretch>
            <a:fillRect/>
          </a:stretch>
        </p:blipFill>
        <p:spPr>
          <a:xfrm>
            <a:off x="2859546" y="3763683"/>
            <a:ext cx="3769854" cy="2827391"/>
          </a:xfrm>
          <a:prstGeom prst="rect">
            <a:avLst/>
          </a:prstGeom>
        </p:spPr>
      </p:pic>
      <p:pic>
        <p:nvPicPr>
          <p:cNvPr id="11" name="Grafik 10">
            <a:extLst>
              <a:ext uri="{FF2B5EF4-FFF2-40B4-BE49-F238E27FC236}">
                <a16:creationId xmlns:a16="http://schemas.microsoft.com/office/drawing/2014/main" id="{262061B5-894C-C441-B649-066D30731D5B}"/>
              </a:ext>
            </a:extLst>
          </p:cNvPr>
          <p:cNvPicPr>
            <a:picLocks noChangeAspect="1"/>
          </p:cNvPicPr>
          <p:nvPr/>
        </p:nvPicPr>
        <p:blipFill>
          <a:blip r:embed="rId4"/>
          <a:stretch>
            <a:fillRect/>
          </a:stretch>
        </p:blipFill>
        <p:spPr>
          <a:xfrm>
            <a:off x="1117944" y="815910"/>
            <a:ext cx="4557300" cy="1951755"/>
          </a:xfrm>
          <a:prstGeom prst="rect">
            <a:avLst/>
          </a:prstGeom>
        </p:spPr>
      </p:pic>
      <p:pic>
        <p:nvPicPr>
          <p:cNvPr id="14" name="Grafik 13">
            <a:extLst>
              <a:ext uri="{FF2B5EF4-FFF2-40B4-BE49-F238E27FC236}">
                <a16:creationId xmlns:a16="http://schemas.microsoft.com/office/drawing/2014/main" id="{A9ECA328-2EEF-5243-AEE2-7D20B73D39B6}"/>
              </a:ext>
            </a:extLst>
          </p:cNvPr>
          <p:cNvPicPr>
            <a:picLocks noChangeAspect="1"/>
          </p:cNvPicPr>
          <p:nvPr/>
        </p:nvPicPr>
        <p:blipFill>
          <a:blip r:embed="rId5"/>
          <a:stretch>
            <a:fillRect/>
          </a:stretch>
        </p:blipFill>
        <p:spPr>
          <a:xfrm>
            <a:off x="7525113" y="2037530"/>
            <a:ext cx="3974672" cy="2981004"/>
          </a:xfrm>
          <a:prstGeom prst="rect">
            <a:avLst/>
          </a:prstGeom>
        </p:spPr>
      </p:pic>
      <p:sp>
        <p:nvSpPr>
          <p:cNvPr id="12" name="Titel 1">
            <a:extLst>
              <a:ext uri="{FF2B5EF4-FFF2-40B4-BE49-F238E27FC236}">
                <a16:creationId xmlns:a16="http://schemas.microsoft.com/office/drawing/2014/main" id="{1B8D3D6F-67C3-3B49-B5C2-099228DBEC26}"/>
              </a:ext>
            </a:extLst>
          </p:cNvPr>
          <p:cNvSpPr txBox="1">
            <a:spLocks/>
          </p:cNvSpPr>
          <p:nvPr/>
        </p:nvSpPr>
        <p:spPr>
          <a:xfrm>
            <a:off x="433066" y="2963713"/>
            <a:ext cx="6873386" cy="638629"/>
          </a:xfrm>
          <a:prstGeom prst="rect">
            <a:avLst/>
          </a:prstGeom>
          <a:solidFill>
            <a:schemeClr val="bg1"/>
          </a:solidFill>
          <a:ln w="31750">
            <a:solidFill>
              <a:schemeClr val="tx1"/>
            </a:solidFill>
          </a:ln>
        </p:spPr>
        <p:txBody>
          <a:bodyPr anchor="ctr">
            <a:normAutofit fontScale="97500"/>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r>
              <a:rPr lang="de-DE" sz="3600" dirty="0">
                <a:latin typeface="Chalkboard" panose="03050602040202020205" pitchFamily="66" charset="77"/>
                <a:cs typeface="Arial"/>
              </a:rPr>
              <a:t>Sprache Im Kindergarten</a:t>
            </a:r>
          </a:p>
        </p:txBody>
      </p:sp>
    </p:spTree>
    <p:extLst>
      <p:ext uri="{BB962C8B-B14F-4D97-AF65-F5344CB8AC3E}">
        <p14:creationId xmlns:p14="http://schemas.microsoft.com/office/powerpoint/2010/main" val="26074804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1AB53A17-BD0B-CA4F-B104-9220A76F1CFB}"/>
              </a:ext>
            </a:extLst>
          </p:cNvPr>
          <p:cNvPicPr>
            <a:picLocks noChangeAspect="1"/>
          </p:cNvPicPr>
          <p:nvPr/>
        </p:nvPicPr>
        <p:blipFill>
          <a:blip r:embed="rId3"/>
          <a:stretch>
            <a:fillRect/>
          </a:stretch>
        </p:blipFill>
        <p:spPr>
          <a:xfrm>
            <a:off x="780141" y="717844"/>
            <a:ext cx="3515906" cy="4687874"/>
          </a:xfrm>
          <a:prstGeom prst="rect">
            <a:avLst/>
          </a:prstGeom>
        </p:spPr>
      </p:pic>
      <p:pic>
        <p:nvPicPr>
          <p:cNvPr id="8" name="Grafik 7">
            <a:extLst>
              <a:ext uri="{FF2B5EF4-FFF2-40B4-BE49-F238E27FC236}">
                <a16:creationId xmlns:a16="http://schemas.microsoft.com/office/drawing/2014/main" id="{F006B214-C7B0-E549-BE73-CA06BC8F32BA}"/>
              </a:ext>
            </a:extLst>
          </p:cNvPr>
          <p:cNvPicPr>
            <a:picLocks noChangeAspect="1"/>
          </p:cNvPicPr>
          <p:nvPr/>
        </p:nvPicPr>
        <p:blipFill>
          <a:blip r:embed="rId4"/>
          <a:stretch>
            <a:fillRect/>
          </a:stretch>
        </p:blipFill>
        <p:spPr>
          <a:xfrm>
            <a:off x="4489898" y="1128961"/>
            <a:ext cx="2962450" cy="3949934"/>
          </a:xfrm>
          <a:prstGeom prst="rect">
            <a:avLst/>
          </a:prstGeom>
        </p:spPr>
      </p:pic>
      <p:pic>
        <p:nvPicPr>
          <p:cNvPr id="11" name="Grafik 10">
            <a:extLst>
              <a:ext uri="{FF2B5EF4-FFF2-40B4-BE49-F238E27FC236}">
                <a16:creationId xmlns:a16="http://schemas.microsoft.com/office/drawing/2014/main" id="{846FDB47-D2CC-154E-98EA-91612B3EE30F}"/>
              </a:ext>
            </a:extLst>
          </p:cNvPr>
          <p:cNvPicPr>
            <a:picLocks noChangeAspect="1"/>
          </p:cNvPicPr>
          <p:nvPr/>
        </p:nvPicPr>
        <p:blipFill>
          <a:blip r:embed="rId5"/>
          <a:stretch>
            <a:fillRect/>
          </a:stretch>
        </p:blipFill>
        <p:spPr>
          <a:xfrm>
            <a:off x="8220794" y="2017644"/>
            <a:ext cx="3331004" cy="4441338"/>
          </a:xfrm>
          <a:prstGeom prst="rect">
            <a:avLst/>
          </a:prstGeom>
        </p:spPr>
      </p:pic>
      <p:sp>
        <p:nvSpPr>
          <p:cNvPr id="6" name="Titel 1">
            <a:extLst>
              <a:ext uri="{FF2B5EF4-FFF2-40B4-BE49-F238E27FC236}">
                <a16:creationId xmlns:a16="http://schemas.microsoft.com/office/drawing/2014/main" id="{AB92DD8E-5E09-6743-9D88-4F69EAA203E3}"/>
              </a:ext>
            </a:extLst>
          </p:cNvPr>
          <p:cNvSpPr>
            <a:spLocks noGrp="1"/>
          </p:cNvSpPr>
          <p:nvPr>
            <p:ph type="title"/>
          </p:nvPr>
        </p:nvSpPr>
        <p:spPr>
          <a:xfrm>
            <a:off x="780142" y="5579070"/>
            <a:ext cx="7002198" cy="698645"/>
          </a:xfrm>
        </p:spPr>
        <p:txBody>
          <a:bodyPr>
            <a:normAutofit fontScale="90000"/>
          </a:bodyPr>
          <a:lstStyle/>
          <a:p>
            <a:r>
              <a:rPr lang="de-DE" sz="3200" dirty="0">
                <a:latin typeface="Chalkboard" panose="03050602040202020205" pitchFamily="66" charset="77"/>
              </a:rPr>
              <a:t>Sinneswahrnehmung</a:t>
            </a:r>
          </a:p>
        </p:txBody>
      </p:sp>
    </p:spTree>
    <p:extLst>
      <p:ext uri="{BB962C8B-B14F-4D97-AF65-F5344CB8AC3E}">
        <p14:creationId xmlns:p14="http://schemas.microsoft.com/office/powerpoint/2010/main" val="382043487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2930A85-39BB-5342-91DC-131B6BAB6043}"/>
              </a:ext>
            </a:extLst>
          </p:cNvPr>
          <p:cNvPicPr>
            <a:picLocks noChangeAspect="1"/>
          </p:cNvPicPr>
          <p:nvPr/>
        </p:nvPicPr>
        <p:blipFill>
          <a:blip r:embed="rId3"/>
          <a:stretch>
            <a:fillRect/>
          </a:stretch>
        </p:blipFill>
        <p:spPr>
          <a:xfrm>
            <a:off x="650022" y="561180"/>
            <a:ext cx="5546255" cy="2644417"/>
          </a:xfrm>
          <a:prstGeom prst="rect">
            <a:avLst/>
          </a:prstGeom>
        </p:spPr>
      </p:pic>
      <p:pic>
        <p:nvPicPr>
          <p:cNvPr id="8" name="Grafik 7">
            <a:extLst>
              <a:ext uri="{FF2B5EF4-FFF2-40B4-BE49-F238E27FC236}">
                <a16:creationId xmlns:a16="http://schemas.microsoft.com/office/drawing/2014/main" id="{484B63A4-0AF5-9C42-80E5-6E5A5D50B2AF}"/>
              </a:ext>
            </a:extLst>
          </p:cNvPr>
          <p:cNvPicPr>
            <a:picLocks noChangeAspect="1"/>
          </p:cNvPicPr>
          <p:nvPr/>
        </p:nvPicPr>
        <p:blipFill>
          <a:blip r:embed="rId4"/>
          <a:stretch>
            <a:fillRect/>
          </a:stretch>
        </p:blipFill>
        <p:spPr>
          <a:xfrm>
            <a:off x="6648526" y="1989865"/>
            <a:ext cx="5072357" cy="3804268"/>
          </a:xfrm>
          <a:prstGeom prst="rect">
            <a:avLst/>
          </a:prstGeom>
        </p:spPr>
      </p:pic>
      <p:pic>
        <p:nvPicPr>
          <p:cNvPr id="13" name="Grafik 12">
            <a:extLst>
              <a:ext uri="{FF2B5EF4-FFF2-40B4-BE49-F238E27FC236}">
                <a16:creationId xmlns:a16="http://schemas.microsoft.com/office/drawing/2014/main" id="{B62971C5-9256-FE46-A1BF-A665BE301829}"/>
              </a:ext>
            </a:extLst>
          </p:cNvPr>
          <p:cNvPicPr>
            <a:picLocks noChangeAspect="1"/>
          </p:cNvPicPr>
          <p:nvPr/>
        </p:nvPicPr>
        <p:blipFill>
          <a:blip r:embed="rId5"/>
          <a:stretch>
            <a:fillRect/>
          </a:stretch>
        </p:blipFill>
        <p:spPr>
          <a:xfrm>
            <a:off x="1636059" y="4179550"/>
            <a:ext cx="3144663" cy="2358497"/>
          </a:xfrm>
          <a:prstGeom prst="rect">
            <a:avLst/>
          </a:prstGeom>
        </p:spPr>
      </p:pic>
      <p:sp>
        <p:nvSpPr>
          <p:cNvPr id="6" name="Titel 1">
            <a:extLst>
              <a:ext uri="{FF2B5EF4-FFF2-40B4-BE49-F238E27FC236}">
                <a16:creationId xmlns:a16="http://schemas.microsoft.com/office/drawing/2014/main" id="{CE330087-655C-314C-B8CC-4458BF98079B}"/>
              </a:ext>
            </a:extLst>
          </p:cNvPr>
          <p:cNvSpPr>
            <a:spLocks noGrp="1"/>
          </p:cNvSpPr>
          <p:nvPr>
            <p:ph type="title"/>
          </p:nvPr>
        </p:nvSpPr>
        <p:spPr>
          <a:xfrm>
            <a:off x="650022" y="3303081"/>
            <a:ext cx="5546256" cy="698645"/>
          </a:xfrm>
        </p:spPr>
        <p:txBody>
          <a:bodyPr>
            <a:normAutofit fontScale="90000"/>
          </a:bodyPr>
          <a:lstStyle/>
          <a:p>
            <a:r>
              <a:rPr lang="de-DE" sz="3200" dirty="0">
                <a:latin typeface="Chalkboard" panose="03050602040202020205" pitchFamily="66" charset="77"/>
              </a:rPr>
              <a:t>Musik und Kreativität</a:t>
            </a:r>
          </a:p>
        </p:txBody>
      </p:sp>
    </p:spTree>
    <p:extLst>
      <p:ext uri="{BB962C8B-B14F-4D97-AF65-F5344CB8AC3E}">
        <p14:creationId xmlns:p14="http://schemas.microsoft.com/office/powerpoint/2010/main" val="37309523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747110" y="1335935"/>
            <a:ext cx="8115944" cy="566029"/>
          </a:xfrm>
          <a:ln w="19050"/>
        </p:spPr>
        <p:txBody>
          <a:bodyPr>
            <a:normAutofit fontScale="90000"/>
          </a:bodyPr>
          <a:lstStyle/>
          <a:p>
            <a:pPr eaLnBrk="1" hangingPunct="1"/>
            <a:r>
              <a:rPr lang="de-DE" sz="2400" dirty="0" err="1">
                <a:solidFill>
                  <a:schemeClr val="tx1"/>
                </a:solidFill>
                <a:latin typeface="Chalkboard" panose="03050602040202020205" pitchFamily="66" charset="77"/>
                <a:ea typeface="ＭＳ Ｐゴシック" charset="0"/>
                <a:cs typeface="ＭＳ Ｐゴシック" charset="0"/>
              </a:rPr>
              <a:t>MusterStundenplan</a:t>
            </a:r>
            <a:endParaRPr lang="de-DE" sz="2400" dirty="0">
              <a:solidFill>
                <a:schemeClr val="tx1"/>
              </a:solidFill>
              <a:latin typeface="Chalkboard" panose="03050602040202020205" pitchFamily="66" charset="77"/>
              <a:ea typeface="ＭＳ Ｐゴシック" charset="0"/>
              <a:cs typeface="ＭＳ Ｐゴシック" charset="0"/>
            </a:endParaRPr>
          </a:p>
        </p:txBody>
      </p:sp>
      <p:graphicFrame>
        <p:nvGraphicFramePr>
          <p:cNvPr id="4" name="Tabelle 3"/>
          <p:cNvGraphicFramePr>
            <a:graphicFrameLocks noGrp="1"/>
          </p:cNvGraphicFramePr>
          <p:nvPr>
            <p:extLst>
              <p:ext uri="{D42A27DB-BD31-4B8C-83A1-F6EECF244321}">
                <p14:modId xmlns:p14="http://schemas.microsoft.com/office/powerpoint/2010/main" val="4221196473"/>
              </p:ext>
            </p:extLst>
          </p:nvPr>
        </p:nvGraphicFramePr>
        <p:xfrm>
          <a:off x="747111" y="1991417"/>
          <a:ext cx="8115942" cy="3954250"/>
        </p:xfrm>
        <a:graphic>
          <a:graphicData uri="http://schemas.openxmlformats.org/drawingml/2006/table">
            <a:tbl>
              <a:tblPr firstRow="1" bandRow="1">
                <a:tableStyleId>{5C22544A-7EE6-4342-B048-85BDC9FD1C3A}</a:tableStyleId>
              </a:tblPr>
              <a:tblGrid>
                <a:gridCol w="1482719">
                  <a:extLst>
                    <a:ext uri="{9D8B030D-6E8A-4147-A177-3AD203B41FA5}">
                      <a16:colId xmlns:a16="http://schemas.microsoft.com/office/drawing/2014/main" val="20000"/>
                    </a:ext>
                  </a:extLst>
                </a:gridCol>
                <a:gridCol w="1222595">
                  <a:extLst>
                    <a:ext uri="{9D8B030D-6E8A-4147-A177-3AD203B41FA5}">
                      <a16:colId xmlns:a16="http://schemas.microsoft.com/office/drawing/2014/main" val="20001"/>
                    </a:ext>
                  </a:extLst>
                </a:gridCol>
                <a:gridCol w="1352657">
                  <a:extLst>
                    <a:ext uri="{9D8B030D-6E8A-4147-A177-3AD203B41FA5}">
                      <a16:colId xmlns:a16="http://schemas.microsoft.com/office/drawing/2014/main" val="20002"/>
                    </a:ext>
                  </a:extLst>
                </a:gridCol>
                <a:gridCol w="1352657">
                  <a:extLst>
                    <a:ext uri="{9D8B030D-6E8A-4147-A177-3AD203B41FA5}">
                      <a16:colId xmlns:a16="http://schemas.microsoft.com/office/drawing/2014/main" val="20003"/>
                    </a:ext>
                  </a:extLst>
                </a:gridCol>
                <a:gridCol w="1352657">
                  <a:extLst>
                    <a:ext uri="{9D8B030D-6E8A-4147-A177-3AD203B41FA5}">
                      <a16:colId xmlns:a16="http://schemas.microsoft.com/office/drawing/2014/main" val="20004"/>
                    </a:ext>
                  </a:extLst>
                </a:gridCol>
                <a:gridCol w="1352657">
                  <a:extLst>
                    <a:ext uri="{9D8B030D-6E8A-4147-A177-3AD203B41FA5}">
                      <a16:colId xmlns:a16="http://schemas.microsoft.com/office/drawing/2014/main" val="20005"/>
                    </a:ext>
                  </a:extLst>
                </a:gridCol>
              </a:tblGrid>
              <a:tr h="757713">
                <a:tc gridSpan="6">
                  <a:txBody>
                    <a:bodyPr/>
                    <a:lstStyle/>
                    <a:p>
                      <a:pPr algn="ctr">
                        <a:lnSpc>
                          <a:spcPts val="800"/>
                        </a:lnSpc>
                        <a:spcAft>
                          <a:spcPts val="0"/>
                        </a:spcAft>
                        <a:tabLst>
                          <a:tab pos="269875" algn="l"/>
                        </a:tabLst>
                      </a:pPr>
                      <a:endParaRPr lang="de-DE" sz="1400" b="1" dirty="0">
                        <a:solidFill>
                          <a:srgbClr val="0070C0"/>
                        </a:solidFill>
                        <a:effectLst/>
                        <a:latin typeface="Arial"/>
                        <a:ea typeface="Times New Roman"/>
                        <a:cs typeface="Times New Roman"/>
                      </a:endParaRPr>
                    </a:p>
                    <a:p>
                      <a:pPr algn="ctr">
                        <a:lnSpc>
                          <a:spcPts val="800"/>
                        </a:lnSpc>
                        <a:spcAft>
                          <a:spcPts val="0"/>
                        </a:spcAft>
                        <a:tabLst>
                          <a:tab pos="269875" algn="l"/>
                        </a:tabLst>
                      </a:pPr>
                      <a:r>
                        <a:rPr lang="de-DE" sz="1400" b="1" dirty="0">
                          <a:solidFill>
                            <a:srgbClr val="0070C0"/>
                          </a:solidFill>
                          <a:effectLst/>
                          <a:latin typeface="Arial"/>
                          <a:ea typeface="Times New Roman"/>
                          <a:cs typeface="Times New Roman"/>
                        </a:rPr>
                        <a:t>   </a:t>
                      </a:r>
                    </a:p>
                    <a:p>
                      <a:pPr algn="ctr">
                        <a:lnSpc>
                          <a:spcPts val="800"/>
                        </a:lnSpc>
                        <a:spcAft>
                          <a:spcPts val="0"/>
                        </a:spcAft>
                        <a:tabLst>
                          <a:tab pos="269875" algn="l"/>
                        </a:tabLst>
                      </a:pPr>
                      <a:r>
                        <a:rPr lang="de-DE" sz="1400" b="1" dirty="0">
                          <a:solidFill>
                            <a:srgbClr val="0070C0"/>
                          </a:solidFill>
                          <a:effectLst/>
                          <a:latin typeface="Arial"/>
                          <a:ea typeface="Times New Roman"/>
                          <a:cs typeface="Times New Roman"/>
                        </a:rPr>
                        <a:t>SCHULE STÄFA                                                                                         </a:t>
                      </a:r>
                      <a:r>
                        <a:rPr lang="de-DE" sz="1200" dirty="0">
                          <a:solidFill>
                            <a:srgbClr val="0070C0"/>
                          </a:solidFill>
                          <a:effectLst/>
                          <a:latin typeface="Arial"/>
                          <a:ea typeface="Times New Roman"/>
                          <a:cs typeface="Times New Roman"/>
                        </a:rPr>
                        <a:t>Kindergärtnerin: H. Muster</a:t>
                      </a:r>
                    </a:p>
                    <a:p>
                      <a:pPr algn="ctr">
                        <a:spcAft>
                          <a:spcPts val="0"/>
                        </a:spcAft>
                        <a:tabLst>
                          <a:tab pos="269875" algn="l"/>
                          <a:tab pos="6076315" algn="r"/>
                        </a:tabLst>
                      </a:pPr>
                      <a:endParaRPr lang="de-DE" sz="1200" b="1" dirty="0">
                        <a:solidFill>
                          <a:srgbClr val="0070C0"/>
                        </a:solidFill>
                        <a:effectLst/>
                        <a:latin typeface="Arial"/>
                        <a:ea typeface="Times New Roman"/>
                        <a:cs typeface="Times New Roman"/>
                      </a:endParaRPr>
                    </a:p>
                    <a:p>
                      <a:pPr algn="ctr">
                        <a:spcAft>
                          <a:spcPts val="0"/>
                        </a:spcAft>
                        <a:tabLst>
                          <a:tab pos="269875" algn="l"/>
                          <a:tab pos="6076315" algn="r"/>
                        </a:tabLst>
                      </a:pPr>
                      <a:r>
                        <a:rPr lang="de-DE" sz="1200" b="1" dirty="0">
                          <a:solidFill>
                            <a:srgbClr val="0070C0"/>
                          </a:solidFill>
                          <a:effectLst/>
                          <a:latin typeface="Arial"/>
                          <a:ea typeface="Times New Roman"/>
                          <a:cs typeface="Times New Roman"/>
                        </a:rPr>
                        <a:t>Kindergarten:</a:t>
                      </a:r>
                      <a:r>
                        <a:rPr lang="de-DE" sz="1200" b="1" baseline="0" dirty="0">
                          <a:solidFill>
                            <a:srgbClr val="0070C0"/>
                          </a:solidFill>
                          <a:effectLst/>
                          <a:latin typeface="Arial"/>
                          <a:ea typeface="Times New Roman"/>
                          <a:cs typeface="Times New Roman"/>
                        </a:rPr>
                        <a:t>                                                       </a:t>
                      </a:r>
                      <a:r>
                        <a:rPr lang="de-DE" sz="1200" dirty="0">
                          <a:solidFill>
                            <a:srgbClr val="0070C0"/>
                          </a:solidFill>
                          <a:effectLst/>
                          <a:latin typeface="Arial"/>
                          <a:ea typeface="Times New Roman"/>
                          <a:cs typeface="Times New Roman"/>
                        </a:rPr>
                        <a:t>                                                              1./2. Semester 2025/26</a:t>
                      </a:r>
                    </a:p>
                    <a:p>
                      <a:pPr algn="ctr">
                        <a:lnSpc>
                          <a:spcPts val="600"/>
                        </a:lnSpc>
                        <a:spcAft>
                          <a:spcPts val="0"/>
                        </a:spcAft>
                        <a:tabLst>
                          <a:tab pos="269875" algn="l"/>
                        </a:tabLst>
                      </a:pPr>
                      <a:r>
                        <a:rPr lang="de-DE" sz="1200" dirty="0">
                          <a:solidFill>
                            <a:srgbClr val="0070C0"/>
                          </a:solidFill>
                          <a:effectLst/>
                          <a:latin typeface="Arial"/>
                          <a:ea typeface="Times New Roman"/>
                          <a:cs typeface="Times New Roman"/>
                        </a:rPr>
                        <a:t> </a:t>
                      </a:r>
                    </a:p>
                  </a:txBody>
                  <a:tcPr marL="44450" marR="44450" marT="0" marB="0">
                    <a:solidFill>
                      <a:srgbClr val="FEFFCA"/>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0"/>
                  </a:ext>
                </a:extLst>
              </a:tr>
              <a:tr h="538630">
                <a:tc>
                  <a:txBody>
                    <a:bodyPr/>
                    <a:lstStyle/>
                    <a:p>
                      <a:pPr algn="ctr">
                        <a:lnSpc>
                          <a:spcPts val="1400"/>
                        </a:lnSpc>
                        <a:spcAft>
                          <a:spcPts val="0"/>
                        </a:spcAft>
                        <a:tabLst>
                          <a:tab pos="269875" algn="l"/>
                        </a:tabLst>
                      </a:pPr>
                      <a:r>
                        <a:rPr lang="de-DE" sz="1400" b="1" baseline="0" dirty="0">
                          <a:solidFill>
                            <a:schemeClr val="dk1"/>
                          </a:solidFill>
                          <a:effectLst/>
                          <a:latin typeface="Arial"/>
                          <a:ea typeface="Times New Roman"/>
                          <a:cs typeface="Times New Roman"/>
                        </a:rPr>
                        <a:t>Blockzeiten</a:t>
                      </a:r>
                      <a:endParaRPr lang="de-DE" sz="1400" baseline="0" dirty="0">
                        <a:solidFill>
                          <a:schemeClr val="dk1"/>
                        </a:solidFill>
                        <a:effectLst/>
                        <a:latin typeface="Arial"/>
                        <a:ea typeface="Times New Roman"/>
                        <a:cs typeface="Times New Roman"/>
                      </a:endParaRPr>
                    </a:p>
                  </a:txBody>
                  <a:tcPr marL="44450" marR="44450" marT="0" marB="0" anchor="ctr"/>
                </a:tc>
                <a:tc>
                  <a:txBody>
                    <a:bodyPr/>
                    <a:lstStyle/>
                    <a:p>
                      <a:pPr algn="ctr">
                        <a:lnSpc>
                          <a:spcPts val="1400"/>
                        </a:lnSpc>
                        <a:spcAft>
                          <a:spcPts val="0"/>
                        </a:spcAft>
                      </a:pPr>
                      <a:r>
                        <a:rPr lang="de-DE" sz="1400" baseline="0" dirty="0">
                          <a:solidFill>
                            <a:schemeClr val="dk1"/>
                          </a:solidFill>
                          <a:effectLst/>
                          <a:latin typeface="Arial"/>
                          <a:ea typeface="Times New Roman"/>
                          <a:cs typeface="Times New Roman"/>
                        </a:rPr>
                        <a:t>Montag</a:t>
                      </a:r>
                    </a:p>
                  </a:txBody>
                  <a:tcPr marL="44450" marR="44450" marT="0" marB="0" anchor="ctr"/>
                </a:tc>
                <a:tc>
                  <a:txBody>
                    <a:bodyPr/>
                    <a:lstStyle/>
                    <a:p>
                      <a:pPr algn="ctr">
                        <a:lnSpc>
                          <a:spcPts val="1400"/>
                        </a:lnSpc>
                        <a:spcAft>
                          <a:spcPts val="0"/>
                        </a:spcAft>
                        <a:tabLst>
                          <a:tab pos="269875" algn="l"/>
                        </a:tabLst>
                      </a:pPr>
                      <a:r>
                        <a:rPr lang="de-DE" sz="1400" baseline="0" dirty="0">
                          <a:solidFill>
                            <a:schemeClr val="dk1"/>
                          </a:solidFill>
                          <a:effectLst/>
                          <a:latin typeface="Arial"/>
                          <a:ea typeface="Times New Roman"/>
                          <a:cs typeface="Times New Roman"/>
                        </a:rPr>
                        <a:t>Dienstag</a:t>
                      </a:r>
                    </a:p>
                  </a:txBody>
                  <a:tcPr marL="44450" marR="44450" marT="0" marB="0" anchor="ctr"/>
                </a:tc>
                <a:tc>
                  <a:txBody>
                    <a:bodyPr/>
                    <a:lstStyle/>
                    <a:p>
                      <a:pPr algn="ctr">
                        <a:lnSpc>
                          <a:spcPts val="1400"/>
                        </a:lnSpc>
                        <a:spcAft>
                          <a:spcPts val="0"/>
                        </a:spcAft>
                        <a:tabLst>
                          <a:tab pos="269875" algn="l"/>
                        </a:tabLst>
                      </a:pPr>
                      <a:r>
                        <a:rPr lang="de-DE" sz="1400" baseline="0" dirty="0">
                          <a:solidFill>
                            <a:schemeClr val="dk1"/>
                          </a:solidFill>
                          <a:effectLst/>
                          <a:latin typeface="Arial"/>
                          <a:ea typeface="Times New Roman"/>
                          <a:cs typeface="Times New Roman"/>
                        </a:rPr>
                        <a:t>Mittwoch</a:t>
                      </a:r>
                    </a:p>
                  </a:txBody>
                  <a:tcPr marL="44450" marR="44450" marT="0" marB="0" anchor="ctr"/>
                </a:tc>
                <a:tc>
                  <a:txBody>
                    <a:bodyPr/>
                    <a:lstStyle/>
                    <a:p>
                      <a:pPr algn="ctr">
                        <a:lnSpc>
                          <a:spcPts val="1400"/>
                        </a:lnSpc>
                        <a:spcAft>
                          <a:spcPts val="0"/>
                        </a:spcAft>
                        <a:tabLst>
                          <a:tab pos="269875" algn="l"/>
                        </a:tabLst>
                      </a:pPr>
                      <a:r>
                        <a:rPr lang="de-DE" sz="1400" baseline="0">
                          <a:solidFill>
                            <a:schemeClr val="dk1"/>
                          </a:solidFill>
                          <a:effectLst/>
                          <a:latin typeface="Arial"/>
                          <a:ea typeface="Times New Roman"/>
                          <a:cs typeface="Times New Roman"/>
                        </a:rPr>
                        <a:t>Donnerstag</a:t>
                      </a:r>
                    </a:p>
                  </a:txBody>
                  <a:tcPr marL="44450" marR="44450" marT="0" marB="0" anchor="ctr"/>
                </a:tc>
                <a:tc>
                  <a:txBody>
                    <a:bodyPr/>
                    <a:lstStyle/>
                    <a:p>
                      <a:pPr algn="ctr">
                        <a:lnSpc>
                          <a:spcPts val="1400"/>
                        </a:lnSpc>
                        <a:spcAft>
                          <a:spcPts val="0"/>
                        </a:spcAft>
                        <a:tabLst>
                          <a:tab pos="269875" algn="l"/>
                        </a:tabLst>
                      </a:pPr>
                      <a:r>
                        <a:rPr lang="de-DE" sz="1400" baseline="0" dirty="0">
                          <a:solidFill>
                            <a:schemeClr val="dk1"/>
                          </a:solidFill>
                          <a:effectLst/>
                          <a:latin typeface="Arial"/>
                          <a:ea typeface="Times New Roman"/>
                          <a:cs typeface="Times New Roman"/>
                        </a:rPr>
                        <a:t>Freitag</a:t>
                      </a:r>
                    </a:p>
                  </a:txBody>
                  <a:tcPr marL="44450" marR="44450" marT="0" marB="0" anchor="ctr"/>
                </a:tc>
                <a:extLst>
                  <a:ext uri="{0D108BD9-81ED-4DB2-BD59-A6C34878D82A}">
                    <a16:rowId xmlns:a16="http://schemas.microsoft.com/office/drawing/2014/main" val="10001"/>
                  </a:ext>
                </a:extLst>
              </a:tr>
              <a:tr h="524134">
                <a:tc>
                  <a:txBody>
                    <a:bodyPr/>
                    <a:lstStyle/>
                    <a:p>
                      <a:pPr algn="ctr">
                        <a:lnSpc>
                          <a:spcPts val="2000"/>
                        </a:lnSpc>
                        <a:spcAft>
                          <a:spcPts val="0"/>
                        </a:spcAft>
                        <a:tabLst>
                          <a:tab pos="269875" algn="l"/>
                        </a:tabLst>
                      </a:pPr>
                      <a:r>
                        <a:rPr lang="de-DE" sz="1400" baseline="0" dirty="0">
                          <a:solidFill>
                            <a:schemeClr val="dk1"/>
                          </a:solidFill>
                          <a:effectLst/>
                          <a:latin typeface="Arial"/>
                          <a:ea typeface="Times New Roman"/>
                          <a:cs typeface="Times New Roman"/>
                        </a:rPr>
                        <a:t>08.10  –  08.30</a:t>
                      </a:r>
                    </a:p>
                  </a:txBody>
                  <a:tcPr marL="44450" marR="44450" marT="0" marB="0" anchor="ctr">
                    <a:solidFill>
                      <a:srgbClr val="00B0F0"/>
                    </a:solidFill>
                  </a:tcPr>
                </a:tc>
                <a:tc>
                  <a:txBody>
                    <a:bodyPr/>
                    <a:lstStyle/>
                    <a:p>
                      <a:pPr algn="ctr">
                        <a:lnSpc>
                          <a:spcPts val="2000"/>
                        </a:lnSpc>
                        <a:spcAft>
                          <a:spcPts val="0"/>
                        </a:spcAft>
                      </a:pPr>
                      <a:r>
                        <a:rPr lang="de-DE" sz="1400" baseline="0" dirty="0">
                          <a:solidFill>
                            <a:schemeClr val="dk1"/>
                          </a:solidFill>
                          <a:effectLst/>
                          <a:latin typeface="Arial"/>
                          <a:ea typeface="Times New Roman"/>
                          <a:cs typeface="Times New Roman"/>
                        </a:rPr>
                        <a:t>Auffangzeit</a:t>
                      </a:r>
                    </a:p>
                  </a:txBody>
                  <a:tcPr marL="44450" marR="44450" marT="0" marB="0" anchor="ctr">
                    <a:solidFill>
                      <a:srgbClr val="00B0F0"/>
                    </a:solidFill>
                  </a:tcPr>
                </a:tc>
                <a:tc>
                  <a:txBody>
                    <a:bodyPr/>
                    <a:lstStyle/>
                    <a:p>
                      <a:pPr algn="ctr">
                        <a:lnSpc>
                          <a:spcPts val="2000"/>
                        </a:lnSpc>
                        <a:spcAft>
                          <a:spcPts val="0"/>
                        </a:spcAft>
                      </a:pPr>
                      <a:r>
                        <a:rPr lang="de-DE" sz="1400" baseline="0" dirty="0">
                          <a:solidFill>
                            <a:schemeClr val="dk1"/>
                          </a:solidFill>
                          <a:effectLst/>
                          <a:latin typeface="Arial"/>
                          <a:ea typeface="Times New Roman"/>
                          <a:cs typeface="Times New Roman"/>
                        </a:rPr>
                        <a:t>Auffangzeit</a:t>
                      </a:r>
                    </a:p>
                  </a:txBody>
                  <a:tcPr marL="44450" marR="44450" marT="0" marB="0" anchor="ctr">
                    <a:solidFill>
                      <a:srgbClr val="00B0F0"/>
                    </a:solidFill>
                  </a:tcPr>
                </a:tc>
                <a:tc>
                  <a:txBody>
                    <a:bodyPr/>
                    <a:lstStyle/>
                    <a:p>
                      <a:pPr algn="ctr">
                        <a:lnSpc>
                          <a:spcPts val="2000"/>
                        </a:lnSpc>
                        <a:spcAft>
                          <a:spcPts val="0"/>
                        </a:spcAft>
                      </a:pPr>
                      <a:r>
                        <a:rPr lang="de-DE" sz="1400" baseline="0" dirty="0">
                          <a:solidFill>
                            <a:schemeClr val="dk1"/>
                          </a:solidFill>
                          <a:effectLst/>
                          <a:latin typeface="Arial"/>
                          <a:ea typeface="Times New Roman"/>
                          <a:cs typeface="Times New Roman"/>
                        </a:rPr>
                        <a:t>Auffangzeit</a:t>
                      </a:r>
                    </a:p>
                  </a:txBody>
                  <a:tcPr marL="44450" marR="44450" marT="0" marB="0" anchor="ctr">
                    <a:solidFill>
                      <a:srgbClr val="00B0F0"/>
                    </a:solidFill>
                  </a:tcPr>
                </a:tc>
                <a:tc>
                  <a:txBody>
                    <a:bodyPr/>
                    <a:lstStyle/>
                    <a:p>
                      <a:pPr algn="ctr">
                        <a:lnSpc>
                          <a:spcPts val="2000"/>
                        </a:lnSpc>
                        <a:spcAft>
                          <a:spcPts val="0"/>
                        </a:spcAft>
                      </a:pPr>
                      <a:r>
                        <a:rPr lang="de-DE" sz="1400" baseline="0" dirty="0">
                          <a:solidFill>
                            <a:schemeClr val="dk1"/>
                          </a:solidFill>
                          <a:effectLst/>
                          <a:latin typeface="Arial"/>
                          <a:ea typeface="Times New Roman"/>
                          <a:cs typeface="Times New Roman"/>
                        </a:rPr>
                        <a:t>Auffangzeit</a:t>
                      </a:r>
                    </a:p>
                  </a:txBody>
                  <a:tcPr marL="44450" marR="44450" marT="0" marB="0" anchor="ctr">
                    <a:solidFill>
                      <a:srgbClr val="00B0F0"/>
                    </a:solidFill>
                  </a:tcPr>
                </a:tc>
                <a:tc>
                  <a:txBody>
                    <a:bodyPr/>
                    <a:lstStyle/>
                    <a:p>
                      <a:pPr algn="ctr">
                        <a:lnSpc>
                          <a:spcPts val="2000"/>
                        </a:lnSpc>
                        <a:spcAft>
                          <a:spcPts val="0"/>
                        </a:spcAft>
                      </a:pPr>
                      <a:r>
                        <a:rPr lang="de-DE" sz="1400" baseline="0" dirty="0">
                          <a:solidFill>
                            <a:schemeClr val="dk1"/>
                          </a:solidFill>
                          <a:effectLst/>
                          <a:latin typeface="Arial"/>
                          <a:ea typeface="Times New Roman"/>
                          <a:cs typeface="Times New Roman"/>
                        </a:rPr>
                        <a:t>Auffangzeit</a:t>
                      </a:r>
                    </a:p>
                  </a:txBody>
                  <a:tcPr marL="44450" marR="44450" marT="0" marB="0" anchor="ctr">
                    <a:solidFill>
                      <a:srgbClr val="00B0F0"/>
                    </a:solidFill>
                  </a:tcPr>
                </a:tc>
                <a:extLst>
                  <a:ext uri="{0D108BD9-81ED-4DB2-BD59-A6C34878D82A}">
                    <a16:rowId xmlns:a16="http://schemas.microsoft.com/office/drawing/2014/main" val="10002"/>
                  </a:ext>
                </a:extLst>
              </a:tr>
              <a:tr h="974035">
                <a:tc>
                  <a:txBody>
                    <a:bodyPr/>
                    <a:lstStyle/>
                    <a:p>
                      <a:pPr algn="ctr">
                        <a:lnSpc>
                          <a:spcPts val="2000"/>
                        </a:lnSpc>
                        <a:spcAft>
                          <a:spcPts val="0"/>
                        </a:spcAft>
                        <a:tabLst>
                          <a:tab pos="269875" algn="l"/>
                        </a:tabLst>
                      </a:pPr>
                      <a:r>
                        <a:rPr lang="de-DE" sz="1400" baseline="0" dirty="0">
                          <a:solidFill>
                            <a:schemeClr val="dk1"/>
                          </a:solidFill>
                          <a:effectLst/>
                          <a:latin typeface="Arial"/>
                          <a:ea typeface="Times New Roman"/>
                          <a:cs typeface="Times New Roman"/>
                        </a:rPr>
                        <a:t>08.30  – 11.50</a:t>
                      </a:r>
                    </a:p>
                  </a:txBody>
                  <a:tcPr marL="44450" marR="44450" marT="0" marB="0" anchor="ctr">
                    <a:solidFill>
                      <a:srgbClr val="FFB262"/>
                    </a:solidFill>
                  </a:tcPr>
                </a:tc>
                <a:tc>
                  <a:txBody>
                    <a:bodyPr/>
                    <a:lstStyle/>
                    <a:p>
                      <a:pPr algn="ctr">
                        <a:lnSpc>
                          <a:spcPts val="2000"/>
                        </a:lnSpc>
                        <a:spcAft>
                          <a:spcPts val="0"/>
                        </a:spcAft>
                      </a:pPr>
                      <a:r>
                        <a:rPr lang="de-DE" sz="1400" baseline="0" dirty="0">
                          <a:solidFill>
                            <a:schemeClr val="dk1"/>
                          </a:solidFill>
                          <a:effectLst/>
                          <a:latin typeface="Arial"/>
                          <a:ea typeface="Times New Roman"/>
                          <a:cs typeface="Times New Roman"/>
                        </a:rPr>
                        <a:t>Unterricht </a:t>
                      </a:r>
                      <a:r>
                        <a:rPr lang="de-DE" sz="1400" baseline="0" dirty="0" err="1">
                          <a:solidFill>
                            <a:schemeClr val="dk1"/>
                          </a:solidFill>
                          <a:effectLst/>
                          <a:latin typeface="Arial"/>
                          <a:ea typeface="Times New Roman"/>
                          <a:cs typeface="Times New Roman"/>
                        </a:rPr>
                        <a:t>Gross</a:t>
                      </a:r>
                      <a:r>
                        <a:rPr lang="de-DE" sz="1400" baseline="0" dirty="0">
                          <a:solidFill>
                            <a:schemeClr val="dk1"/>
                          </a:solidFill>
                          <a:effectLst/>
                          <a:latin typeface="Arial"/>
                          <a:ea typeface="Times New Roman"/>
                          <a:cs typeface="Times New Roman"/>
                        </a:rPr>
                        <a:t> &amp; Klein</a:t>
                      </a:r>
                    </a:p>
                  </a:txBody>
                  <a:tcPr marL="44450" marR="44450" marT="0" marB="0" anchor="ctr">
                    <a:solidFill>
                      <a:srgbClr val="FFB262"/>
                    </a:solidFill>
                  </a:tcPr>
                </a:tc>
                <a:tc>
                  <a:txBody>
                    <a:bodyPr/>
                    <a:lstStyle/>
                    <a:p>
                      <a:pPr algn="ctr">
                        <a:lnSpc>
                          <a:spcPts val="2000"/>
                        </a:lnSpc>
                        <a:spcAft>
                          <a:spcPts val="0"/>
                        </a:spcAft>
                      </a:pPr>
                      <a:r>
                        <a:rPr lang="de-DE" sz="1400" baseline="0" dirty="0">
                          <a:solidFill>
                            <a:schemeClr val="dk1"/>
                          </a:solidFill>
                          <a:effectLst/>
                          <a:latin typeface="Arial"/>
                          <a:ea typeface="Times New Roman"/>
                          <a:cs typeface="Times New Roman"/>
                        </a:rPr>
                        <a:t>Unterricht </a:t>
                      </a:r>
                    </a:p>
                    <a:p>
                      <a:pPr algn="ctr">
                        <a:lnSpc>
                          <a:spcPts val="2000"/>
                        </a:lnSpc>
                        <a:spcAft>
                          <a:spcPts val="0"/>
                        </a:spcAft>
                      </a:pPr>
                      <a:r>
                        <a:rPr lang="de-DE" sz="1400" baseline="0" dirty="0" err="1">
                          <a:solidFill>
                            <a:schemeClr val="dk1"/>
                          </a:solidFill>
                          <a:effectLst/>
                          <a:latin typeface="Arial"/>
                          <a:ea typeface="Times New Roman"/>
                          <a:cs typeface="Times New Roman"/>
                        </a:rPr>
                        <a:t>Gross</a:t>
                      </a:r>
                      <a:r>
                        <a:rPr lang="de-DE" sz="1400" baseline="0" dirty="0">
                          <a:solidFill>
                            <a:schemeClr val="dk1"/>
                          </a:solidFill>
                          <a:effectLst/>
                          <a:latin typeface="Arial"/>
                          <a:ea typeface="Times New Roman"/>
                          <a:cs typeface="Times New Roman"/>
                        </a:rPr>
                        <a:t> &amp; Klein</a:t>
                      </a:r>
                    </a:p>
                  </a:txBody>
                  <a:tcPr marL="44450" marR="44450" marT="0" marB="0" anchor="ctr">
                    <a:solidFill>
                      <a:srgbClr val="FFB262"/>
                    </a:solidFill>
                  </a:tcPr>
                </a:tc>
                <a:tc>
                  <a:txBody>
                    <a:bodyPr/>
                    <a:lstStyle/>
                    <a:p>
                      <a:pPr algn="ctr">
                        <a:lnSpc>
                          <a:spcPts val="2000"/>
                        </a:lnSpc>
                        <a:spcAft>
                          <a:spcPts val="0"/>
                        </a:spcAft>
                      </a:pPr>
                      <a:r>
                        <a:rPr lang="de-DE" sz="1400" baseline="0" dirty="0">
                          <a:solidFill>
                            <a:schemeClr val="dk1"/>
                          </a:solidFill>
                          <a:effectLst/>
                          <a:latin typeface="Arial"/>
                          <a:ea typeface="Times New Roman"/>
                          <a:cs typeface="Times New Roman"/>
                        </a:rPr>
                        <a:t>Unterricht  </a:t>
                      </a:r>
                      <a:r>
                        <a:rPr lang="de-DE" sz="1400" baseline="0" dirty="0" err="1">
                          <a:solidFill>
                            <a:schemeClr val="dk1"/>
                          </a:solidFill>
                          <a:effectLst/>
                          <a:latin typeface="Arial"/>
                          <a:ea typeface="Times New Roman"/>
                          <a:cs typeface="Times New Roman"/>
                        </a:rPr>
                        <a:t>Gross</a:t>
                      </a:r>
                      <a:r>
                        <a:rPr lang="de-DE" sz="1400" baseline="0" dirty="0">
                          <a:solidFill>
                            <a:schemeClr val="dk1"/>
                          </a:solidFill>
                          <a:effectLst/>
                          <a:latin typeface="Arial"/>
                          <a:ea typeface="Times New Roman"/>
                          <a:cs typeface="Times New Roman"/>
                        </a:rPr>
                        <a:t> &amp; Klein</a:t>
                      </a:r>
                    </a:p>
                    <a:p>
                      <a:pPr algn="ctr">
                        <a:lnSpc>
                          <a:spcPts val="2000"/>
                        </a:lnSpc>
                        <a:spcAft>
                          <a:spcPts val="0"/>
                        </a:spcAft>
                        <a:tabLst>
                          <a:tab pos="269875" algn="l"/>
                        </a:tabLst>
                      </a:pPr>
                      <a:r>
                        <a:rPr lang="de-DE" sz="1400" baseline="0" dirty="0">
                          <a:solidFill>
                            <a:schemeClr val="dk1"/>
                          </a:solidFill>
                          <a:effectLst/>
                          <a:latin typeface="Arial"/>
                          <a:ea typeface="Times New Roman"/>
                          <a:cs typeface="Times New Roman"/>
                        </a:rPr>
                        <a:t> Wald</a:t>
                      </a:r>
                    </a:p>
                  </a:txBody>
                  <a:tcPr marL="44450" marR="44450" marT="0" marB="0" anchor="ctr">
                    <a:solidFill>
                      <a:srgbClr val="FFB262"/>
                    </a:solidFill>
                  </a:tcPr>
                </a:tc>
                <a:tc>
                  <a:txBody>
                    <a:bodyPr/>
                    <a:lstStyle/>
                    <a:p>
                      <a:pPr algn="ctr">
                        <a:lnSpc>
                          <a:spcPts val="2000"/>
                        </a:lnSpc>
                        <a:spcAft>
                          <a:spcPts val="0"/>
                        </a:spcAft>
                      </a:pPr>
                      <a:r>
                        <a:rPr lang="de-DE" sz="1400" baseline="0" dirty="0">
                          <a:solidFill>
                            <a:schemeClr val="dk1"/>
                          </a:solidFill>
                          <a:effectLst/>
                          <a:latin typeface="Arial"/>
                          <a:ea typeface="Times New Roman"/>
                          <a:cs typeface="Times New Roman"/>
                        </a:rPr>
                        <a:t>Unterricht  </a:t>
                      </a:r>
                      <a:r>
                        <a:rPr lang="de-DE" sz="1400" baseline="0" dirty="0" err="1">
                          <a:solidFill>
                            <a:schemeClr val="dk1"/>
                          </a:solidFill>
                          <a:effectLst/>
                          <a:latin typeface="Arial"/>
                          <a:ea typeface="Times New Roman"/>
                          <a:cs typeface="Times New Roman"/>
                        </a:rPr>
                        <a:t>Gross</a:t>
                      </a:r>
                      <a:r>
                        <a:rPr lang="de-DE" sz="1400" baseline="0" dirty="0">
                          <a:solidFill>
                            <a:schemeClr val="dk1"/>
                          </a:solidFill>
                          <a:effectLst/>
                          <a:latin typeface="Arial"/>
                          <a:ea typeface="Times New Roman"/>
                          <a:cs typeface="Times New Roman"/>
                        </a:rPr>
                        <a:t> &amp; Klein</a:t>
                      </a:r>
                    </a:p>
                    <a:p>
                      <a:pPr algn="ctr">
                        <a:lnSpc>
                          <a:spcPts val="2000"/>
                        </a:lnSpc>
                        <a:spcAft>
                          <a:spcPts val="0"/>
                        </a:spcAft>
                        <a:tabLst>
                          <a:tab pos="269875" algn="l"/>
                        </a:tabLst>
                      </a:pPr>
                      <a:r>
                        <a:rPr lang="de-DE" sz="1400" baseline="0" dirty="0">
                          <a:solidFill>
                            <a:schemeClr val="dk1"/>
                          </a:solidFill>
                          <a:effectLst/>
                          <a:latin typeface="Arial"/>
                          <a:ea typeface="Times New Roman"/>
                          <a:cs typeface="Times New Roman"/>
                        </a:rPr>
                        <a:t>Sport</a:t>
                      </a:r>
                    </a:p>
                  </a:txBody>
                  <a:tcPr marL="44450" marR="44450" marT="0" marB="0" anchor="ctr">
                    <a:solidFill>
                      <a:srgbClr val="FFB262"/>
                    </a:solidFill>
                  </a:tcPr>
                </a:tc>
                <a:tc>
                  <a:txBody>
                    <a:bodyPr/>
                    <a:lstStyle/>
                    <a:p>
                      <a:pPr algn="ctr">
                        <a:lnSpc>
                          <a:spcPts val="2000"/>
                        </a:lnSpc>
                        <a:spcAft>
                          <a:spcPts val="0"/>
                        </a:spcAft>
                      </a:pPr>
                      <a:r>
                        <a:rPr lang="de-DE" sz="1400" baseline="0" dirty="0">
                          <a:solidFill>
                            <a:schemeClr val="dk1"/>
                          </a:solidFill>
                          <a:effectLst/>
                          <a:latin typeface="Arial"/>
                          <a:ea typeface="Times New Roman"/>
                          <a:cs typeface="Times New Roman"/>
                        </a:rPr>
                        <a:t>Unterricht  </a:t>
                      </a:r>
                      <a:r>
                        <a:rPr lang="de-DE" sz="1400" baseline="0" dirty="0" err="1">
                          <a:solidFill>
                            <a:schemeClr val="dk1"/>
                          </a:solidFill>
                          <a:effectLst/>
                          <a:latin typeface="Arial"/>
                          <a:ea typeface="Times New Roman"/>
                          <a:cs typeface="Times New Roman"/>
                        </a:rPr>
                        <a:t>Gross</a:t>
                      </a:r>
                      <a:r>
                        <a:rPr lang="de-DE" sz="1400" baseline="0" dirty="0">
                          <a:solidFill>
                            <a:schemeClr val="dk1"/>
                          </a:solidFill>
                          <a:effectLst/>
                          <a:latin typeface="Arial"/>
                          <a:ea typeface="Times New Roman"/>
                          <a:cs typeface="Times New Roman"/>
                        </a:rPr>
                        <a:t> &amp; Klein</a:t>
                      </a:r>
                    </a:p>
                  </a:txBody>
                  <a:tcPr marL="44450" marR="44450" marT="0" marB="0" anchor="ctr">
                    <a:solidFill>
                      <a:srgbClr val="FFB262"/>
                    </a:solidFill>
                  </a:tcPr>
                </a:tc>
                <a:extLst>
                  <a:ext uri="{0D108BD9-81ED-4DB2-BD59-A6C34878D82A}">
                    <a16:rowId xmlns:a16="http://schemas.microsoft.com/office/drawing/2014/main" val="10003"/>
                  </a:ext>
                </a:extLst>
              </a:tr>
              <a:tr h="417443">
                <a:tc gridSpan="6">
                  <a:txBody>
                    <a:bodyPr/>
                    <a:lstStyle/>
                    <a:p>
                      <a:pPr algn="ctr">
                        <a:lnSpc>
                          <a:spcPts val="2000"/>
                        </a:lnSpc>
                        <a:spcAft>
                          <a:spcPts val="0"/>
                        </a:spcAft>
                        <a:tabLst>
                          <a:tab pos="269875" algn="l"/>
                        </a:tabLst>
                      </a:pPr>
                      <a:r>
                        <a:rPr lang="de-DE" sz="1400" baseline="0" dirty="0">
                          <a:solidFill>
                            <a:schemeClr val="dk1"/>
                          </a:solidFill>
                          <a:effectLst/>
                          <a:latin typeface="Arial"/>
                          <a:ea typeface="Times New Roman"/>
                          <a:cs typeface="Times New Roman"/>
                        </a:rPr>
                        <a:t>Mittagspause</a:t>
                      </a:r>
                    </a:p>
                  </a:txBody>
                  <a:tcPr marL="44450" marR="44450" marT="0" marB="0" anchor="ctr">
                    <a:solidFill>
                      <a:srgbClr val="92D050"/>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4"/>
                  </a:ext>
                </a:extLst>
              </a:tr>
              <a:tr h="737563">
                <a:tc>
                  <a:txBody>
                    <a:bodyPr/>
                    <a:lstStyle/>
                    <a:p>
                      <a:pPr marR="107950" algn="ctr">
                        <a:lnSpc>
                          <a:spcPts val="2000"/>
                        </a:lnSpc>
                        <a:spcAft>
                          <a:spcPts val="0"/>
                        </a:spcAft>
                        <a:tabLst>
                          <a:tab pos="226060" algn="l"/>
                        </a:tabLst>
                      </a:pPr>
                      <a:r>
                        <a:rPr lang="de-DE" sz="1400" baseline="0" dirty="0">
                          <a:solidFill>
                            <a:schemeClr val="dk1"/>
                          </a:solidFill>
                          <a:effectLst/>
                          <a:latin typeface="Arial"/>
                          <a:ea typeface="Times New Roman"/>
                          <a:cs typeface="Times New Roman"/>
                        </a:rPr>
                        <a:t>13.45 – 15.30</a:t>
                      </a:r>
                    </a:p>
                  </a:txBody>
                  <a:tcPr marL="44450" marR="44450" marT="0" marB="0" anchor="ctr">
                    <a:solidFill>
                      <a:srgbClr val="FFB262"/>
                    </a:solidFill>
                  </a:tcPr>
                </a:tc>
                <a:tc>
                  <a:txBody>
                    <a:bodyPr/>
                    <a:lstStyle/>
                    <a:p>
                      <a:pPr algn="ctr">
                        <a:lnSpc>
                          <a:spcPts val="2000"/>
                        </a:lnSpc>
                        <a:spcAft>
                          <a:spcPts val="0"/>
                        </a:spcAft>
                      </a:pPr>
                      <a:r>
                        <a:rPr lang="de-DE" sz="1400" baseline="0" dirty="0">
                          <a:solidFill>
                            <a:schemeClr val="dk1"/>
                          </a:solidFill>
                          <a:effectLst/>
                          <a:latin typeface="Arial"/>
                          <a:ea typeface="Times New Roman"/>
                          <a:cs typeface="Times New Roman"/>
                        </a:rPr>
                        <a:t>Unterricht </a:t>
                      </a:r>
                      <a:r>
                        <a:rPr lang="de-DE" sz="1400" baseline="0" dirty="0" err="1">
                          <a:solidFill>
                            <a:schemeClr val="dk1"/>
                          </a:solidFill>
                          <a:effectLst/>
                          <a:latin typeface="Arial"/>
                          <a:ea typeface="Times New Roman"/>
                          <a:cs typeface="Times New Roman"/>
                        </a:rPr>
                        <a:t>Gross</a:t>
                      </a:r>
                      <a:endParaRPr lang="de-DE" sz="1400" baseline="0" dirty="0">
                        <a:solidFill>
                          <a:schemeClr val="dk1"/>
                        </a:solidFill>
                        <a:effectLst/>
                        <a:latin typeface="Arial"/>
                        <a:ea typeface="Times New Roman"/>
                        <a:cs typeface="Times New Roman"/>
                      </a:endParaRPr>
                    </a:p>
                  </a:txBody>
                  <a:tcPr marL="44450" marR="44450" marT="0" marB="0" anchor="ctr">
                    <a:solidFill>
                      <a:srgbClr val="FFB262"/>
                    </a:solidFill>
                  </a:tcPr>
                </a:tc>
                <a:tc>
                  <a:txBody>
                    <a:bodyPr/>
                    <a:lstStyle/>
                    <a:p>
                      <a:pPr algn="ctr">
                        <a:lnSpc>
                          <a:spcPts val="2000"/>
                        </a:lnSpc>
                        <a:spcAft>
                          <a:spcPts val="0"/>
                        </a:spcAft>
                        <a:tabLst>
                          <a:tab pos="269875" algn="l"/>
                        </a:tabLst>
                      </a:pPr>
                      <a:r>
                        <a:rPr lang="de-DE" sz="1400" baseline="0">
                          <a:solidFill>
                            <a:schemeClr val="dk1"/>
                          </a:solidFill>
                          <a:effectLst/>
                          <a:latin typeface="Arial"/>
                          <a:ea typeface="Times New Roman"/>
                          <a:cs typeface="Times New Roman"/>
                        </a:rPr>
                        <a:t>-</a:t>
                      </a:r>
                    </a:p>
                  </a:txBody>
                  <a:tcPr marL="44450" marR="44450" marT="0" marB="0" anchor="ctr">
                    <a:solidFill>
                      <a:srgbClr val="FFB262"/>
                    </a:solidFill>
                  </a:tcPr>
                </a:tc>
                <a:tc>
                  <a:txBody>
                    <a:bodyPr/>
                    <a:lstStyle/>
                    <a:p>
                      <a:pPr algn="ctr">
                        <a:lnSpc>
                          <a:spcPts val="2000"/>
                        </a:lnSpc>
                        <a:spcAft>
                          <a:spcPts val="0"/>
                        </a:spcAft>
                        <a:tabLst>
                          <a:tab pos="269875" algn="l"/>
                        </a:tabLst>
                      </a:pPr>
                      <a:r>
                        <a:rPr lang="de-DE" sz="1400" baseline="0" dirty="0">
                          <a:solidFill>
                            <a:schemeClr val="dk1"/>
                          </a:solidFill>
                          <a:effectLst/>
                          <a:latin typeface="Arial"/>
                          <a:ea typeface="Times New Roman"/>
                          <a:cs typeface="Times New Roman"/>
                        </a:rPr>
                        <a:t>-</a:t>
                      </a:r>
                    </a:p>
                  </a:txBody>
                  <a:tcPr marL="44450" marR="44450" marT="0" marB="0" anchor="ctr">
                    <a:solidFill>
                      <a:srgbClr val="FFB262"/>
                    </a:solidFill>
                  </a:tcPr>
                </a:tc>
                <a:tc>
                  <a:txBody>
                    <a:bodyPr/>
                    <a:lstStyle/>
                    <a:p>
                      <a:pPr algn="ctr">
                        <a:lnSpc>
                          <a:spcPts val="2000"/>
                        </a:lnSpc>
                        <a:spcAft>
                          <a:spcPts val="0"/>
                        </a:spcAft>
                      </a:pPr>
                      <a:r>
                        <a:rPr lang="de-DE" sz="1400" baseline="0" dirty="0">
                          <a:solidFill>
                            <a:schemeClr val="dk1"/>
                          </a:solidFill>
                          <a:effectLst/>
                          <a:latin typeface="Arial"/>
                          <a:ea typeface="Times New Roman"/>
                          <a:cs typeface="Times New Roman"/>
                        </a:rPr>
                        <a:t>Unterricht </a:t>
                      </a:r>
                      <a:r>
                        <a:rPr lang="de-DE" sz="1400" baseline="0" dirty="0" err="1">
                          <a:solidFill>
                            <a:schemeClr val="dk1"/>
                          </a:solidFill>
                          <a:effectLst/>
                          <a:latin typeface="Arial"/>
                          <a:ea typeface="Times New Roman"/>
                          <a:cs typeface="Times New Roman"/>
                        </a:rPr>
                        <a:t>Gross</a:t>
                      </a:r>
                      <a:endParaRPr lang="de-DE" sz="1400" baseline="0" dirty="0">
                        <a:solidFill>
                          <a:schemeClr val="dk1"/>
                        </a:solidFill>
                        <a:effectLst/>
                        <a:latin typeface="Arial"/>
                        <a:ea typeface="Times New Roman"/>
                        <a:cs typeface="Times New Roman"/>
                      </a:endParaRPr>
                    </a:p>
                  </a:txBody>
                  <a:tcPr marL="44450" marR="44450" marT="0" marB="0" anchor="ctr">
                    <a:solidFill>
                      <a:srgbClr val="FFB262"/>
                    </a:solidFill>
                  </a:tcPr>
                </a:tc>
                <a:tc>
                  <a:txBody>
                    <a:bodyPr/>
                    <a:lstStyle/>
                    <a:p>
                      <a:pPr algn="ctr">
                        <a:lnSpc>
                          <a:spcPts val="2000"/>
                        </a:lnSpc>
                        <a:spcAft>
                          <a:spcPts val="0"/>
                        </a:spcAft>
                        <a:tabLst>
                          <a:tab pos="269875" algn="l"/>
                        </a:tabLst>
                      </a:pPr>
                      <a:r>
                        <a:rPr lang="de-DE" sz="1400" baseline="0" dirty="0">
                          <a:solidFill>
                            <a:schemeClr val="dk1"/>
                          </a:solidFill>
                          <a:effectLst/>
                          <a:latin typeface="Arial"/>
                          <a:ea typeface="Times New Roman"/>
                          <a:cs typeface="Times New Roman"/>
                        </a:rPr>
                        <a:t>-</a:t>
                      </a:r>
                    </a:p>
                  </a:txBody>
                  <a:tcPr marL="44450" marR="44450" marT="0" marB="0" anchor="ctr">
                    <a:solidFill>
                      <a:srgbClr val="FFB262"/>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5099682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651920" y="1398041"/>
            <a:ext cx="5789221" cy="955195"/>
          </a:xfrm>
        </p:spPr>
        <p:txBody>
          <a:bodyPr>
            <a:noAutofit/>
          </a:bodyPr>
          <a:lstStyle/>
          <a:p>
            <a:pPr algn="l" eaLnBrk="1" hangingPunct="1"/>
            <a:r>
              <a:rPr lang="de-DE" sz="3200" dirty="0">
                <a:latin typeface="Chalkboard" panose="03050602040202020205" pitchFamily="66" charset="77"/>
                <a:ea typeface="ＭＳ Ｐゴシック" charset="0"/>
                <a:cs typeface="ＭＳ Ｐゴシック" charset="0"/>
              </a:rPr>
              <a:t>Ein Kindergartentag...</a:t>
            </a:r>
          </a:p>
        </p:txBody>
      </p:sp>
      <p:sp>
        <p:nvSpPr>
          <p:cNvPr id="92163" name="Rectangle 3"/>
          <p:cNvSpPr>
            <a:spLocks noGrp="1" noChangeArrowheads="1"/>
          </p:cNvSpPr>
          <p:nvPr>
            <p:ph idx="1"/>
          </p:nvPr>
        </p:nvSpPr>
        <p:spPr>
          <a:xfrm>
            <a:off x="2733746" y="2662291"/>
            <a:ext cx="7653536" cy="3684948"/>
          </a:xfrm>
        </p:spPr>
        <p:txBody>
          <a:bodyPr>
            <a:noAutofit/>
          </a:bodyPr>
          <a:lstStyle/>
          <a:p>
            <a:pPr marL="0" indent="0" eaLnBrk="1" hangingPunct="1">
              <a:buNone/>
            </a:pPr>
            <a:r>
              <a:rPr lang="de-DE" sz="3200" dirty="0">
                <a:solidFill>
                  <a:schemeClr val="bg1"/>
                </a:solidFill>
                <a:latin typeface="Chalkboard" panose="03050602040202020205" pitchFamily="66" charset="77"/>
                <a:ea typeface="ＭＳ Ｐゴシック" charset="0"/>
                <a:cs typeface="ＭＳ Ｐゴシック" charset="0"/>
              </a:rPr>
              <a:t>Auffangzeit</a:t>
            </a:r>
          </a:p>
          <a:p>
            <a:pPr marL="0" indent="0" eaLnBrk="1" hangingPunct="1">
              <a:buNone/>
            </a:pPr>
            <a:r>
              <a:rPr lang="de-DE" sz="3200" dirty="0">
                <a:solidFill>
                  <a:schemeClr val="bg1"/>
                </a:solidFill>
                <a:latin typeface="Chalkboard" panose="03050602040202020205" pitchFamily="66" charset="77"/>
                <a:ea typeface="ＭＳ Ｐゴシック" charset="0"/>
                <a:cs typeface="ＭＳ Ｐゴシック" charset="0"/>
              </a:rPr>
              <a:t>Lektion/ angeleitete Aktivität</a:t>
            </a:r>
          </a:p>
          <a:p>
            <a:pPr marL="0" indent="0" eaLnBrk="1" hangingPunct="1">
              <a:buNone/>
            </a:pPr>
            <a:r>
              <a:rPr lang="de-DE" sz="3200" dirty="0" err="1">
                <a:solidFill>
                  <a:schemeClr val="bg1"/>
                </a:solidFill>
                <a:latin typeface="Chalkboard" panose="03050602040202020205" pitchFamily="66" charset="77"/>
                <a:ea typeface="ＭＳ Ｐゴシック" charset="0"/>
                <a:cs typeface="ＭＳ Ｐゴシック" charset="0"/>
              </a:rPr>
              <a:t>Znüni</a:t>
            </a:r>
            <a:endParaRPr lang="de-DE" sz="3200" dirty="0">
              <a:solidFill>
                <a:schemeClr val="bg1"/>
              </a:solidFill>
              <a:latin typeface="Chalkboard" panose="03050602040202020205" pitchFamily="66" charset="77"/>
              <a:ea typeface="ＭＳ Ｐゴシック" charset="0"/>
              <a:cs typeface="ＭＳ Ｐゴシック" charset="0"/>
            </a:endParaRPr>
          </a:p>
          <a:p>
            <a:pPr marL="0" indent="0" eaLnBrk="1" hangingPunct="1">
              <a:buNone/>
            </a:pPr>
            <a:r>
              <a:rPr lang="de-DE" sz="3200" dirty="0">
                <a:solidFill>
                  <a:schemeClr val="bg1"/>
                </a:solidFill>
                <a:latin typeface="Chalkboard" panose="03050602040202020205" pitchFamily="66" charset="77"/>
                <a:ea typeface="ＭＳ Ｐゴシック" charset="0"/>
                <a:cs typeface="ＭＳ Ｐゴシック" charset="0"/>
              </a:rPr>
              <a:t>Spiel im Freien</a:t>
            </a:r>
          </a:p>
          <a:p>
            <a:pPr marL="0" indent="0" eaLnBrk="1" hangingPunct="1">
              <a:buNone/>
            </a:pPr>
            <a:r>
              <a:rPr lang="de-DE" sz="3200" dirty="0">
                <a:solidFill>
                  <a:schemeClr val="bg1"/>
                </a:solidFill>
                <a:latin typeface="Chalkboard" panose="03050602040202020205" pitchFamily="66" charset="77"/>
                <a:ea typeface="ＭＳ Ｐゴシック" charset="0"/>
                <a:cs typeface="ＭＳ Ｐゴシック" charset="0"/>
              </a:rPr>
              <a:t>Freispiel drinnen</a:t>
            </a:r>
          </a:p>
          <a:p>
            <a:pPr marL="0" indent="0" eaLnBrk="1" hangingPunct="1">
              <a:buNone/>
            </a:pPr>
            <a:r>
              <a:rPr lang="de-DE" sz="3200" dirty="0">
                <a:solidFill>
                  <a:schemeClr val="bg1"/>
                </a:solidFill>
                <a:latin typeface="Chalkboard" panose="03050602040202020205" pitchFamily="66" charset="77"/>
                <a:ea typeface="ＭＳ Ｐゴシック" charset="0"/>
                <a:cs typeface="ＭＳ Ｐゴシック" charset="0"/>
              </a:rPr>
              <a:t>Ausklang im Kreis</a:t>
            </a:r>
          </a:p>
        </p:txBody>
      </p:sp>
    </p:spTree>
    <p:extLst>
      <p:ext uri="{BB962C8B-B14F-4D97-AF65-F5344CB8AC3E}">
        <p14:creationId xmlns:p14="http://schemas.microsoft.com/office/powerpoint/2010/main" val="14973642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9" name="Textfeld 8">
            <a:extLst>
              <a:ext uri="{FF2B5EF4-FFF2-40B4-BE49-F238E27FC236}">
                <a16:creationId xmlns:a16="http://schemas.microsoft.com/office/drawing/2014/main" id="{21D4124F-1F3A-634C-8F1E-574CBE0791C5}"/>
              </a:ext>
            </a:extLst>
          </p:cNvPr>
          <p:cNvSpPr txBox="1"/>
          <p:nvPr/>
        </p:nvSpPr>
        <p:spPr>
          <a:xfrm>
            <a:off x="976771" y="1651791"/>
            <a:ext cx="10695276" cy="5078313"/>
          </a:xfrm>
          <a:prstGeom prst="rect">
            <a:avLst/>
          </a:prstGeom>
          <a:noFill/>
        </p:spPr>
        <p:txBody>
          <a:bodyPr wrap="square" rtlCol="0">
            <a:spAutoFit/>
          </a:bodyPr>
          <a:lstStyle/>
          <a:p>
            <a:r>
              <a:rPr lang="de-DE" sz="3200" dirty="0">
                <a:solidFill>
                  <a:schemeClr val="bg1"/>
                </a:solidFill>
                <a:latin typeface="Chalkboard" panose="03050602040202020205" pitchFamily="66" charset="77"/>
              </a:rPr>
              <a:t>Sie kennen...</a:t>
            </a:r>
          </a:p>
          <a:p>
            <a:pPr marL="571500" indent="-571500">
              <a:buFont typeface="Wingdings" pitchFamily="2" charset="2"/>
              <a:buChar char="ü"/>
            </a:pPr>
            <a:r>
              <a:rPr lang="de-DE" sz="3200" dirty="0">
                <a:solidFill>
                  <a:schemeClr val="bg1"/>
                </a:solidFill>
                <a:latin typeface="Chalkboard" panose="03050602040202020205" pitchFamily="66" charset="77"/>
              </a:rPr>
              <a:t>...die Kindergartenstufe.</a:t>
            </a:r>
          </a:p>
          <a:p>
            <a:pPr marL="571500" indent="-571500">
              <a:buFont typeface="Wingdings" pitchFamily="2" charset="2"/>
              <a:buChar char="ü"/>
            </a:pPr>
            <a:r>
              <a:rPr lang="de-DE" sz="3200" dirty="0">
                <a:solidFill>
                  <a:schemeClr val="bg1"/>
                </a:solidFill>
                <a:latin typeface="Chalkboard" panose="03050602040202020205" pitchFamily="66" charset="77"/>
              </a:rPr>
              <a:t>...das Angebot der Schule Stäfa.</a:t>
            </a:r>
          </a:p>
          <a:p>
            <a:pPr marL="571500" indent="-571500">
              <a:buFont typeface="Wingdings" pitchFamily="2" charset="2"/>
              <a:buChar char="ü"/>
            </a:pPr>
            <a:r>
              <a:rPr lang="de-DE" sz="3200" dirty="0">
                <a:solidFill>
                  <a:schemeClr val="bg1"/>
                </a:solidFill>
                <a:latin typeface="Chalkboard" panose="03050602040202020205" pitchFamily="66" charset="77"/>
              </a:rPr>
              <a:t>...die Standorte &amp; die Zuteilungskriterien.</a:t>
            </a:r>
          </a:p>
          <a:p>
            <a:pPr marL="571500" indent="-571500">
              <a:buFont typeface="Wingdings" pitchFamily="2" charset="2"/>
              <a:buChar char="ü"/>
            </a:pPr>
            <a:endParaRPr lang="de-DE" sz="3200" dirty="0">
              <a:solidFill>
                <a:schemeClr val="bg1"/>
              </a:solidFill>
              <a:latin typeface="Chalkboard" panose="03050602040202020205" pitchFamily="66" charset="77"/>
            </a:endParaRPr>
          </a:p>
          <a:p>
            <a:r>
              <a:rPr lang="de-DE" sz="3200" dirty="0">
                <a:solidFill>
                  <a:schemeClr val="bg1"/>
                </a:solidFill>
                <a:latin typeface="Chalkboard" panose="03050602040202020205" pitchFamily="66" charset="77"/>
              </a:rPr>
              <a:t>Sie konnten...</a:t>
            </a:r>
          </a:p>
          <a:p>
            <a:pPr marL="457200" indent="-457200">
              <a:buFont typeface="Wingdings" pitchFamily="2" charset="2"/>
              <a:buChar char="ü"/>
            </a:pPr>
            <a:r>
              <a:rPr lang="de-DE" sz="3200" dirty="0">
                <a:solidFill>
                  <a:schemeClr val="bg1"/>
                </a:solidFill>
                <a:latin typeface="Chalkboard" panose="03050602040202020205" pitchFamily="66" charset="77"/>
              </a:rPr>
              <a:t>...alle Fragen klären.</a:t>
            </a:r>
          </a:p>
          <a:p>
            <a:pPr marL="457200" indent="-457200">
              <a:buFont typeface="Wingdings" pitchFamily="2" charset="2"/>
              <a:buChar char="ü"/>
            </a:pPr>
            <a:r>
              <a:rPr lang="de-DE" sz="3200" dirty="0">
                <a:solidFill>
                  <a:schemeClr val="bg1"/>
                </a:solidFill>
                <a:latin typeface="Chalkboard" panose="03050602040202020205" pitchFamily="66" charset="77"/>
              </a:rPr>
              <a:t>...sich eine Entscheidungsgrundlage für die Anmeldung schaffen.</a:t>
            </a:r>
          </a:p>
          <a:p>
            <a:endParaRPr lang="de-DE" sz="3600" dirty="0"/>
          </a:p>
        </p:txBody>
      </p:sp>
    </p:spTree>
    <p:extLst>
      <p:ext uri="{BB962C8B-B14F-4D97-AF65-F5344CB8AC3E}">
        <p14:creationId xmlns:p14="http://schemas.microsoft.com/office/powerpoint/2010/main" val="263074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3A44075-9C65-F247-BDE0-571E1F69C49A}"/>
              </a:ext>
            </a:extLst>
          </p:cNvPr>
          <p:cNvPicPr>
            <a:picLocks noChangeAspect="1"/>
          </p:cNvPicPr>
          <p:nvPr/>
        </p:nvPicPr>
        <p:blipFill>
          <a:blip r:embed="rId3"/>
          <a:stretch>
            <a:fillRect/>
          </a:stretch>
        </p:blipFill>
        <p:spPr>
          <a:xfrm>
            <a:off x="778938" y="739064"/>
            <a:ext cx="3973678" cy="2980259"/>
          </a:xfrm>
          <a:prstGeom prst="rect">
            <a:avLst/>
          </a:prstGeom>
        </p:spPr>
      </p:pic>
      <p:pic>
        <p:nvPicPr>
          <p:cNvPr id="9" name="Grafik 8">
            <a:extLst>
              <a:ext uri="{FF2B5EF4-FFF2-40B4-BE49-F238E27FC236}">
                <a16:creationId xmlns:a16="http://schemas.microsoft.com/office/drawing/2014/main" id="{D3FAC6D3-19DA-6C46-92F4-2828C6E06CE3}"/>
              </a:ext>
            </a:extLst>
          </p:cNvPr>
          <p:cNvPicPr>
            <a:picLocks noChangeAspect="1"/>
          </p:cNvPicPr>
          <p:nvPr/>
        </p:nvPicPr>
        <p:blipFill>
          <a:blip r:embed="rId4"/>
          <a:stretch>
            <a:fillRect/>
          </a:stretch>
        </p:blipFill>
        <p:spPr>
          <a:xfrm>
            <a:off x="7216963" y="1737575"/>
            <a:ext cx="3973678" cy="2980259"/>
          </a:xfrm>
          <a:prstGeom prst="rect">
            <a:avLst/>
          </a:prstGeom>
        </p:spPr>
      </p:pic>
      <p:pic>
        <p:nvPicPr>
          <p:cNvPr id="14" name="Grafik 13">
            <a:extLst>
              <a:ext uri="{FF2B5EF4-FFF2-40B4-BE49-F238E27FC236}">
                <a16:creationId xmlns:a16="http://schemas.microsoft.com/office/drawing/2014/main" id="{A4432256-ECB4-2545-9E5D-EEABC1A771E6}"/>
              </a:ext>
            </a:extLst>
          </p:cNvPr>
          <p:cNvPicPr>
            <a:picLocks noChangeAspect="1"/>
          </p:cNvPicPr>
          <p:nvPr/>
        </p:nvPicPr>
        <p:blipFill>
          <a:blip r:embed="rId5"/>
          <a:stretch>
            <a:fillRect/>
          </a:stretch>
        </p:blipFill>
        <p:spPr>
          <a:xfrm>
            <a:off x="2233801" y="4047385"/>
            <a:ext cx="4489727" cy="2576383"/>
          </a:xfrm>
          <a:prstGeom prst="rect">
            <a:avLst/>
          </a:prstGeom>
        </p:spPr>
      </p:pic>
    </p:spTree>
    <p:extLst>
      <p:ext uri="{BB962C8B-B14F-4D97-AF65-F5344CB8AC3E}">
        <p14:creationId xmlns:p14="http://schemas.microsoft.com/office/powerpoint/2010/main" val="33683442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72352" y="685800"/>
            <a:ext cx="6483822" cy="1129553"/>
          </a:xfrm>
        </p:spPr>
        <p:txBody>
          <a:bodyPr>
            <a:noAutofit/>
          </a:bodyPr>
          <a:lstStyle/>
          <a:p>
            <a:r>
              <a:rPr lang="de-DE" sz="3200" dirty="0" err="1">
                <a:latin typeface="Chalkboard" panose="03050602040202020205" pitchFamily="66" charset="77"/>
              </a:rPr>
              <a:t>Unterstützungsangeboteim</a:t>
            </a:r>
            <a:r>
              <a:rPr lang="de-DE" sz="3200" dirty="0">
                <a:latin typeface="Chalkboard" panose="03050602040202020205" pitchFamily="66" charset="77"/>
              </a:rPr>
              <a:t> Kindergarten</a:t>
            </a:r>
          </a:p>
        </p:txBody>
      </p:sp>
      <p:sp>
        <p:nvSpPr>
          <p:cNvPr id="5" name="Textfeld 4"/>
          <p:cNvSpPr txBox="1"/>
          <p:nvPr/>
        </p:nvSpPr>
        <p:spPr>
          <a:xfrm>
            <a:off x="672352" y="2061135"/>
            <a:ext cx="10959353" cy="4524315"/>
          </a:xfrm>
          <a:prstGeom prst="rect">
            <a:avLst/>
          </a:prstGeom>
          <a:noFill/>
        </p:spPr>
        <p:txBody>
          <a:bodyPr wrap="square" rtlCol="0">
            <a:spAutoFit/>
          </a:bodyPr>
          <a:lstStyle/>
          <a:p>
            <a:r>
              <a:rPr lang="de-DE" sz="2400" b="1" dirty="0">
                <a:solidFill>
                  <a:schemeClr val="bg1"/>
                </a:solidFill>
                <a:latin typeface="Chalkboard" panose="03050602040202020205" pitchFamily="66" charset="77"/>
              </a:rPr>
              <a:t>Schulische Heilpädagogin / schulischer Heilpädagoge</a:t>
            </a:r>
            <a:endParaRPr lang="de-DE" sz="2400" dirty="0">
              <a:solidFill>
                <a:schemeClr val="bg1"/>
              </a:solidFill>
              <a:latin typeface="Chalkboard" panose="03050602040202020205" pitchFamily="66" charset="77"/>
            </a:endParaRPr>
          </a:p>
          <a:p>
            <a:pPr marL="285750" indent="-285750">
              <a:buFont typeface="Arial" charset="0"/>
              <a:buChar char="•"/>
            </a:pPr>
            <a:r>
              <a:rPr lang="de-DE" sz="2400" dirty="0">
                <a:solidFill>
                  <a:schemeClr val="bg1"/>
                </a:solidFill>
                <a:latin typeface="Chalkboard" panose="03050602040202020205" pitchFamily="66" charset="77"/>
              </a:rPr>
              <a:t>Unterstützt die Kindergartenlehrperson in ihrer Arbeit</a:t>
            </a:r>
          </a:p>
          <a:p>
            <a:pPr marL="285750" indent="-285750">
              <a:buFont typeface="Arial" charset="0"/>
              <a:buChar char="•"/>
            </a:pPr>
            <a:r>
              <a:rPr lang="de-DE" sz="2400" dirty="0">
                <a:solidFill>
                  <a:schemeClr val="bg1"/>
                </a:solidFill>
                <a:latin typeface="Chalkboard" panose="03050602040202020205" pitchFamily="66" charset="77"/>
              </a:rPr>
              <a:t>Begleitet/fördert Kinder in ihrer Entwicklung </a:t>
            </a:r>
          </a:p>
          <a:p>
            <a:pPr marL="285750" indent="-285750">
              <a:buFont typeface="Arial" charset="0"/>
              <a:buChar char="•"/>
            </a:pPr>
            <a:r>
              <a:rPr lang="de-DE" sz="2400" dirty="0">
                <a:solidFill>
                  <a:schemeClr val="bg1"/>
                </a:solidFill>
                <a:latin typeface="Chalkboard" panose="03050602040202020205" pitchFamily="66" charset="77"/>
              </a:rPr>
              <a:t>Ergänzt Beobachtungen hinsichtlich Schulreife/Schulbereitschaft</a:t>
            </a:r>
          </a:p>
          <a:p>
            <a:pPr marL="285750" indent="-285750">
              <a:buFont typeface="Arial" charset="0"/>
              <a:buChar char="•"/>
            </a:pPr>
            <a:endParaRPr lang="de-DE" sz="2400" dirty="0">
              <a:solidFill>
                <a:schemeClr val="bg1"/>
              </a:solidFill>
              <a:latin typeface="Chalkboard" panose="03050602040202020205" pitchFamily="66" charset="77"/>
            </a:endParaRPr>
          </a:p>
          <a:p>
            <a:r>
              <a:rPr lang="de-DE" sz="2400" b="1" dirty="0">
                <a:solidFill>
                  <a:schemeClr val="bg1"/>
                </a:solidFill>
                <a:latin typeface="Chalkboard" panose="03050602040202020205" pitchFamily="66" charset="77"/>
              </a:rPr>
              <a:t>DaZ-Lehrperson (Deutsch als Zweitsprache)</a:t>
            </a:r>
            <a:endParaRPr lang="de-DE" sz="2400" dirty="0">
              <a:solidFill>
                <a:schemeClr val="bg1"/>
              </a:solidFill>
              <a:latin typeface="Chalkboard" panose="03050602040202020205" pitchFamily="66" charset="77"/>
            </a:endParaRPr>
          </a:p>
          <a:p>
            <a:pPr marL="285750" indent="-285750">
              <a:buFont typeface="Arial" charset="0"/>
              <a:buChar char="•"/>
            </a:pPr>
            <a:r>
              <a:rPr lang="de-DE" sz="2400" dirty="0">
                <a:solidFill>
                  <a:schemeClr val="bg1"/>
                </a:solidFill>
                <a:latin typeface="Chalkboard" panose="03050602040202020205" pitchFamily="66" charset="77"/>
              </a:rPr>
              <a:t>Erteilt zusätzlichen Deutschunterricht für Kinder mit einer anderen  Muttersprache.</a:t>
            </a:r>
          </a:p>
          <a:p>
            <a:pPr marL="285750" indent="-285750">
              <a:buFont typeface="Arial" charset="0"/>
              <a:buChar char="•"/>
            </a:pPr>
            <a:endParaRPr lang="de-DE" sz="2400" dirty="0">
              <a:solidFill>
                <a:schemeClr val="bg1"/>
              </a:solidFill>
              <a:latin typeface="Chalkboard" panose="03050602040202020205" pitchFamily="66" charset="77"/>
            </a:endParaRPr>
          </a:p>
          <a:p>
            <a:r>
              <a:rPr lang="de-DE" sz="2400" b="1" dirty="0">
                <a:solidFill>
                  <a:schemeClr val="bg1"/>
                </a:solidFill>
                <a:latin typeface="Chalkboard" panose="03050602040202020205" pitchFamily="66" charset="77"/>
              </a:rPr>
              <a:t>Logopädin / Logopäde</a:t>
            </a:r>
            <a:endParaRPr lang="de-DE" sz="2400" dirty="0">
              <a:solidFill>
                <a:schemeClr val="bg1"/>
              </a:solidFill>
              <a:latin typeface="Chalkboard" panose="03050602040202020205" pitchFamily="66" charset="77"/>
            </a:endParaRPr>
          </a:p>
          <a:p>
            <a:pPr marL="285750" indent="-285750">
              <a:buFont typeface="Arial" charset="0"/>
              <a:buChar char="•"/>
            </a:pPr>
            <a:r>
              <a:rPr lang="de-CH" sz="2400" dirty="0">
                <a:solidFill>
                  <a:schemeClr val="bg1"/>
                </a:solidFill>
                <a:latin typeface="Chalkboard" panose="03050602040202020205" pitchFamily="66" charset="77"/>
              </a:rPr>
              <a:t>Übernimmt die Erfassung/Abklärung und Behandlung von Kindern, welche Auffälligkeiten beim Spracherwerb zeigen.</a:t>
            </a:r>
            <a:endParaRPr lang="de-DE" dirty="0">
              <a:solidFill>
                <a:schemeClr val="bg1"/>
              </a:solidFill>
            </a:endParaRPr>
          </a:p>
        </p:txBody>
      </p:sp>
    </p:spTree>
    <p:extLst>
      <p:ext uri="{BB962C8B-B14F-4D97-AF65-F5344CB8AC3E}">
        <p14:creationId xmlns:p14="http://schemas.microsoft.com/office/powerpoint/2010/main" val="139787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 name="Textfeld 4"/>
          <p:cNvSpPr txBox="1"/>
          <p:nvPr/>
        </p:nvSpPr>
        <p:spPr>
          <a:xfrm>
            <a:off x="770081" y="1448689"/>
            <a:ext cx="10875072" cy="3323987"/>
          </a:xfrm>
          <a:prstGeom prst="rect">
            <a:avLst/>
          </a:prstGeom>
          <a:noFill/>
        </p:spPr>
        <p:txBody>
          <a:bodyPr wrap="square" rtlCol="0">
            <a:spAutoFit/>
          </a:bodyPr>
          <a:lstStyle/>
          <a:p>
            <a:r>
              <a:rPr lang="de-DE" sz="2400" b="1" dirty="0">
                <a:solidFill>
                  <a:schemeClr val="bg1"/>
                </a:solidFill>
                <a:latin typeface="Chalkboard" panose="03050602040202020205" pitchFamily="66" charset="77"/>
              </a:rPr>
              <a:t>Bewegungstraining (Psychomotorik)</a:t>
            </a:r>
            <a:endParaRPr lang="de-DE" sz="2400" dirty="0">
              <a:solidFill>
                <a:schemeClr val="bg1"/>
              </a:solidFill>
              <a:latin typeface="Chalkboard" panose="03050602040202020205" pitchFamily="66" charset="77"/>
            </a:endParaRPr>
          </a:p>
          <a:p>
            <a:pPr marL="285750" indent="-285750">
              <a:buFont typeface="Arial" charset="0"/>
              <a:buChar char="•"/>
            </a:pPr>
            <a:r>
              <a:rPr lang="de-DE" sz="2400" dirty="0">
                <a:solidFill>
                  <a:schemeClr val="bg1"/>
                </a:solidFill>
                <a:latin typeface="Chalkboard" panose="03050602040202020205" pitchFamily="66" charset="77"/>
              </a:rPr>
              <a:t>Bei manchen Kindern bestehen Auffälligkeiten in der Bewegung. In der Therapie werden vielfältige Spiel- und </a:t>
            </a:r>
            <a:r>
              <a:rPr lang="de-CH" sz="2400" dirty="0">
                <a:solidFill>
                  <a:schemeClr val="bg1"/>
                </a:solidFill>
                <a:latin typeface="Chalkboard" panose="03050602040202020205" pitchFamily="66" charset="77"/>
              </a:rPr>
              <a:t>Übungsformen entwickelt, welche die motorischen Fertigkeiten verbessern.</a:t>
            </a:r>
          </a:p>
          <a:p>
            <a:endParaRPr lang="de-DE" sz="2400" dirty="0">
              <a:solidFill>
                <a:schemeClr val="bg1"/>
              </a:solidFill>
              <a:latin typeface="Chalkboard" panose="03050602040202020205" pitchFamily="66" charset="77"/>
            </a:endParaRPr>
          </a:p>
          <a:p>
            <a:r>
              <a:rPr lang="de-DE" sz="2400" b="1" dirty="0">
                <a:solidFill>
                  <a:schemeClr val="bg1"/>
                </a:solidFill>
                <a:latin typeface="Chalkboard" panose="03050602040202020205" pitchFamily="66" charset="77"/>
              </a:rPr>
              <a:t>Schulsozialarbeit</a:t>
            </a:r>
            <a:endParaRPr lang="de-DE" sz="2400" dirty="0">
              <a:solidFill>
                <a:schemeClr val="bg1"/>
              </a:solidFill>
              <a:latin typeface="Chalkboard" panose="03050602040202020205" pitchFamily="66" charset="77"/>
            </a:endParaRPr>
          </a:p>
          <a:p>
            <a:pPr marL="285750" indent="-285750">
              <a:buFont typeface="Arial" charset="0"/>
              <a:buChar char="•"/>
            </a:pPr>
            <a:r>
              <a:rPr lang="de-DE" sz="2400" dirty="0">
                <a:solidFill>
                  <a:schemeClr val="bg1"/>
                </a:solidFill>
                <a:latin typeface="Chalkboard" panose="03050602040202020205" pitchFamily="66" charset="77"/>
              </a:rPr>
              <a:t>Eltern können Beratung und Unterstützung bei Erziehungsfragen sowie bei sozialen und persönlichen Problemen ihres Kindes in Anspruch nehmen.</a:t>
            </a:r>
          </a:p>
          <a:p>
            <a:pPr marL="285750" indent="-285750">
              <a:buFont typeface="Arial" charset="0"/>
              <a:buChar char="•"/>
            </a:pPr>
            <a:endParaRPr lang="de-DE" dirty="0"/>
          </a:p>
        </p:txBody>
      </p:sp>
    </p:spTree>
    <p:extLst>
      <p:ext uri="{BB962C8B-B14F-4D97-AF65-F5344CB8AC3E}">
        <p14:creationId xmlns:p14="http://schemas.microsoft.com/office/powerpoint/2010/main" val="334703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2569769" y="5226398"/>
            <a:ext cx="8229600" cy="1143000"/>
          </a:xfrm>
        </p:spPr>
        <p:txBody>
          <a:bodyPr>
            <a:normAutofit fontScale="90000"/>
          </a:bodyPr>
          <a:lstStyle/>
          <a:p>
            <a:r>
              <a:rPr lang="de-DE" sz="3600" dirty="0">
                <a:latin typeface="Arial"/>
                <a:cs typeface="Arial"/>
              </a:rPr>
              <a:t>	</a:t>
            </a:r>
            <a:r>
              <a:rPr lang="de-DE" sz="3600" dirty="0">
                <a:latin typeface="Chalkboard" panose="03050602040202020205" pitchFamily="66" charset="77"/>
                <a:cs typeface="Arial"/>
              </a:rPr>
              <a:t>Ich freue mich und bin bereit...und Sie?</a:t>
            </a:r>
            <a:endParaRPr lang="de-DE" sz="3600" dirty="0">
              <a:latin typeface="Chalkboard" panose="03050602040202020205" pitchFamily="66" charset="77"/>
            </a:endParaRPr>
          </a:p>
        </p:txBody>
      </p:sp>
      <p:pic>
        <p:nvPicPr>
          <p:cNvPr id="9" name="Grafik 8">
            <a:extLst>
              <a:ext uri="{FF2B5EF4-FFF2-40B4-BE49-F238E27FC236}">
                <a16:creationId xmlns:a16="http://schemas.microsoft.com/office/drawing/2014/main" id="{46933B07-0E9B-6F48-B2E7-3288B246E3FC}"/>
              </a:ext>
            </a:extLst>
          </p:cNvPr>
          <p:cNvPicPr>
            <a:picLocks noChangeAspect="1"/>
          </p:cNvPicPr>
          <p:nvPr/>
        </p:nvPicPr>
        <p:blipFill>
          <a:blip r:embed="rId2"/>
          <a:stretch>
            <a:fillRect/>
          </a:stretch>
        </p:blipFill>
        <p:spPr>
          <a:xfrm>
            <a:off x="1127485" y="784437"/>
            <a:ext cx="5340551" cy="4005413"/>
          </a:xfrm>
          <a:prstGeom prst="rect">
            <a:avLst/>
          </a:prstGeom>
        </p:spPr>
      </p:pic>
    </p:spTree>
    <p:extLst>
      <p:ext uri="{BB962C8B-B14F-4D97-AF65-F5344CB8AC3E}">
        <p14:creationId xmlns:p14="http://schemas.microsoft.com/office/powerpoint/2010/main" val="7082322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FB1A053D-1FA6-CE4C-8C9D-550BAAC5E6AF}"/>
              </a:ext>
            </a:extLst>
          </p:cNvPr>
          <p:cNvSpPr txBox="1"/>
          <p:nvPr/>
        </p:nvSpPr>
        <p:spPr>
          <a:xfrm>
            <a:off x="847611" y="2104535"/>
            <a:ext cx="10314375" cy="3631763"/>
          </a:xfrm>
          <a:prstGeom prst="rect">
            <a:avLst/>
          </a:prstGeom>
          <a:noFill/>
        </p:spPr>
        <p:txBody>
          <a:bodyPr wrap="square" rtlCol="0">
            <a:spAutoFit/>
          </a:bodyPr>
          <a:lstStyle/>
          <a:p>
            <a:r>
              <a:rPr lang="de-CH" sz="4400" dirty="0">
                <a:solidFill>
                  <a:schemeClr val="bg1"/>
                </a:solidFill>
                <a:effectLst/>
                <a:latin typeface="Chalkboard" panose="03050602040202020205" pitchFamily="66" charset="77"/>
              </a:rPr>
              <a:t>‘Im Unterricht schenken wir der Lernfreude, den kreativen, sozialen und emotionalen Fähigkeiten ebenso Beachtung wie der Wissensvermittlung.</a:t>
            </a:r>
            <a:r>
              <a:rPr lang="de-DE" sz="4400" dirty="0">
                <a:solidFill>
                  <a:schemeClr val="bg1"/>
                </a:solidFill>
                <a:latin typeface="Chalkboard" panose="03050602040202020205" pitchFamily="66" charset="77"/>
              </a:rPr>
              <a:t>‘</a:t>
            </a:r>
          </a:p>
          <a:p>
            <a:br>
              <a:rPr lang="de-DE" sz="3600" dirty="0">
                <a:solidFill>
                  <a:srgbClr val="002060"/>
                </a:solidFill>
                <a:latin typeface="Chalkboard" panose="03050602040202020205" pitchFamily="66" charset="77"/>
              </a:rPr>
            </a:br>
            <a:r>
              <a:rPr lang="de-DE" dirty="0">
                <a:solidFill>
                  <a:schemeClr val="bg1"/>
                </a:solidFill>
                <a:latin typeface="Chalkboard" panose="03050602040202020205" pitchFamily="66" charset="77"/>
              </a:rPr>
              <a:t>Aus dem Leitbild der Schule Stäfa, vollständig auf: </a:t>
            </a:r>
            <a:r>
              <a:rPr lang="de-DE" dirty="0" err="1">
                <a:solidFill>
                  <a:schemeClr val="bg1"/>
                </a:solidFill>
                <a:latin typeface="Chalkboard" panose="03050602040202020205" pitchFamily="66" charset="77"/>
              </a:rPr>
              <a:t>www.schulestaefa.ch</a:t>
            </a:r>
            <a:endParaRPr lang="de-DE" dirty="0">
              <a:solidFill>
                <a:schemeClr val="bg1"/>
              </a:solidFill>
              <a:latin typeface="Chalkboard" panose="03050602040202020205" pitchFamily="66" charset="77"/>
            </a:endParaRPr>
          </a:p>
        </p:txBody>
      </p:sp>
    </p:spTree>
    <p:extLst>
      <p:ext uri="{BB962C8B-B14F-4D97-AF65-F5344CB8AC3E}">
        <p14:creationId xmlns:p14="http://schemas.microsoft.com/office/powerpoint/2010/main" val="11571623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Screenshot, Grafiken, Grafikdesign, Schrift enthält.&#10;&#10;Automatisch generierte Beschreibung">
            <a:extLst>
              <a:ext uri="{FF2B5EF4-FFF2-40B4-BE49-F238E27FC236}">
                <a16:creationId xmlns:a16="http://schemas.microsoft.com/office/drawing/2014/main" id="{858453EE-9194-8D14-6154-53019CA44859}"/>
              </a:ext>
            </a:extLst>
          </p:cNvPr>
          <p:cNvPicPr>
            <a:picLocks noChangeAspect="1"/>
          </p:cNvPicPr>
          <p:nvPr/>
        </p:nvPicPr>
        <p:blipFill>
          <a:blip r:embed="rId2"/>
          <a:stretch>
            <a:fillRect/>
          </a:stretch>
        </p:blipFill>
        <p:spPr>
          <a:xfrm>
            <a:off x="2458335" y="1196163"/>
            <a:ext cx="7275329" cy="4465674"/>
          </a:xfrm>
          <a:prstGeom prst="rect">
            <a:avLst/>
          </a:prstGeom>
        </p:spPr>
      </p:pic>
      <p:sp>
        <p:nvSpPr>
          <p:cNvPr id="5" name="Textfeld 4">
            <a:extLst>
              <a:ext uri="{FF2B5EF4-FFF2-40B4-BE49-F238E27FC236}">
                <a16:creationId xmlns:a16="http://schemas.microsoft.com/office/drawing/2014/main" id="{D6700675-093E-47E4-7F4F-AD2358289FDE}"/>
              </a:ext>
            </a:extLst>
          </p:cNvPr>
          <p:cNvSpPr txBox="1"/>
          <p:nvPr/>
        </p:nvSpPr>
        <p:spPr>
          <a:xfrm>
            <a:off x="706959" y="4821729"/>
            <a:ext cx="6556410" cy="923330"/>
          </a:xfrm>
          <a:prstGeom prst="rect">
            <a:avLst/>
          </a:prstGeom>
          <a:noFill/>
        </p:spPr>
        <p:txBody>
          <a:bodyPr wrap="none" rtlCol="0">
            <a:spAutoFit/>
          </a:bodyPr>
          <a:lstStyle/>
          <a:p>
            <a:pPr algn="ctr"/>
            <a:r>
              <a:rPr lang="de-CH" sz="3600" dirty="0">
                <a:solidFill>
                  <a:schemeClr val="bg1"/>
                </a:solidFill>
                <a:latin typeface="Chalkboard" panose="03050602040202020205" pitchFamily="66" charset="77"/>
              </a:rPr>
              <a:t>Schulergänzende Tagesstrukturen</a:t>
            </a:r>
          </a:p>
          <a:p>
            <a:pPr algn="ctr"/>
            <a:endParaRPr lang="de-DE" dirty="0"/>
          </a:p>
        </p:txBody>
      </p:sp>
    </p:spTree>
    <p:extLst>
      <p:ext uri="{BB962C8B-B14F-4D97-AF65-F5344CB8AC3E}">
        <p14:creationId xmlns:p14="http://schemas.microsoft.com/office/powerpoint/2010/main" val="16315341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4F18B65F-8E75-6CB7-09A4-98192805B329}"/>
              </a:ext>
            </a:extLst>
          </p:cNvPr>
          <p:cNvSpPr txBox="1"/>
          <p:nvPr/>
        </p:nvSpPr>
        <p:spPr>
          <a:xfrm>
            <a:off x="630620" y="828063"/>
            <a:ext cx="11088414" cy="5203348"/>
          </a:xfrm>
          <a:prstGeom prst="rect">
            <a:avLst/>
          </a:prstGeom>
          <a:noFill/>
        </p:spPr>
        <p:txBody>
          <a:bodyPr wrap="square">
            <a:spAutoFit/>
          </a:bodyPr>
          <a:lstStyle/>
          <a:p>
            <a:pPr>
              <a:tabLst>
                <a:tab pos="711200" algn="l"/>
              </a:tabLst>
              <a:defRPr sz="1800">
                <a:solidFill>
                  <a:srgbClr val="000000"/>
                </a:solidFill>
                <a:latin typeface="+mn-lt"/>
                <a:ea typeface="+mn-ea"/>
                <a:cs typeface="+mn-cs"/>
                <a:sym typeface="Arial"/>
              </a:defRPr>
            </a:pPr>
            <a:r>
              <a:rPr lang="de-CH" sz="3200" b="1" dirty="0">
                <a:solidFill>
                  <a:schemeClr val="bg1"/>
                </a:solidFill>
                <a:latin typeface="Chalkboard" panose="03050602040202020205" pitchFamily="66" charset="77"/>
                <a:sym typeface="Arial"/>
              </a:rPr>
              <a:t>Die verschiedenen Standorte</a:t>
            </a:r>
          </a:p>
          <a:p>
            <a:pPr>
              <a:lnSpc>
                <a:spcPct val="150000"/>
              </a:lnSpc>
              <a:tabLst>
                <a:tab pos="711200" algn="l"/>
              </a:tabLst>
              <a:defRPr sz="1800">
                <a:solidFill>
                  <a:srgbClr val="000000"/>
                </a:solidFill>
                <a:latin typeface="+mn-lt"/>
                <a:ea typeface="+mn-ea"/>
                <a:cs typeface="+mn-cs"/>
                <a:sym typeface="Arial"/>
              </a:defRPr>
            </a:pPr>
            <a:endParaRPr lang="de-CH" sz="1050" b="1" dirty="0">
              <a:solidFill>
                <a:schemeClr val="bg1"/>
              </a:solidFill>
              <a:latin typeface="Chalkboard" panose="03050602040202020205" pitchFamily="66" charset="77"/>
              <a:sym typeface="Arial"/>
            </a:endParaRPr>
          </a:p>
          <a:p>
            <a:pPr marL="342900" lvl="4" indent="-342900">
              <a:lnSpc>
                <a:spcPct val="150000"/>
              </a:lnSpc>
              <a:buSzPct val="100000"/>
              <a:buFont typeface="Wingdings" pitchFamily="2" charset="2"/>
              <a:buChar char="ü"/>
              <a:tabLst>
                <a:tab pos="711200" algn="l"/>
              </a:tabLst>
              <a:defRPr sz="1800">
                <a:solidFill>
                  <a:srgbClr val="000000"/>
                </a:solidFill>
                <a:latin typeface="+mn-lt"/>
                <a:ea typeface="+mn-ea"/>
                <a:cs typeface="+mn-cs"/>
                <a:sym typeface="Arial"/>
              </a:defRPr>
            </a:pPr>
            <a:r>
              <a:rPr lang="de-CH" sz="2400" b="1" dirty="0" err="1">
                <a:solidFill>
                  <a:schemeClr val="bg1"/>
                </a:solidFill>
                <a:latin typeface="Chalkboard" panose="03050602040202020205" pitchFamily="66" charset="77"/>
                <a:sym typeface="Arial"/>
              </a:rPr>
              <a:t>Beewies</a:t>
            </a:r>
            <a:r>
              <a:rPr lang="de-CH" sz="2400" dirty="0">
                <a:solidFill>
                  <a:schemeClr val="bg1"/>
                </a:solidFill>
                <a:latin typeface="Chalkboard" panose="03050602040202020205" pitchFamily="66" charset="77"/>
                <a:sym typeface="Arial"/>
              </a:rPr>
              <a:t> beim Kindergarten </a:t>
            </a:r>
            <a:r>
              <a:rPr lang="de-CH" sz="2400" dirty="0" err="1">
                <a:solidFill>
                  <a:schemeClr val="bg1"/>
                </a:solidFill>
                <a:latin typeface="Chalkboard" panose="03050602040202020205" pitchFamily="66" charset="77"/>
                <a:sym typeface="Arial"/>
              </a:rPr>
              <a:t>Beewies</a:t>
            </a:r>
            <a:endParaRPr lang="de-CH" sz="2400" dirty="0">
              <a:solidFill>
                <a:schemeClr val="bg1"/>
              </a:solidFill>
              <a:latin typeface="Chalkboard" panose="03050602040202020205" pitchFamily="66" charset="77"/>
              <a:sym typeface="Arial"/>
            </a:endParaRPr>
          </a:p>
          <a:p>
            <a:pPr marL="342900" lvl="4" indent="-342900">
              <a:lnSpc>
                <a:spcPct val="150000"/>
              </a:lnSpc>
              <a:buSzPct val="100000"/>
              <a:buFont typeface="Wingdings" pitchFamily="2" charset="2"/>
              <a:buChar char="ü"/>
              <a:tabLst>
                <a:tab pos="711200" algn="l"/>
              </a:tabLst>
              <a:defRPr sz="1800">
                <a:solidFill>
                  <a:srgbClr val="000000"/>
                </a:solidFill>
                <a:latin typeface="+mn-lt"/>
                <a:ea typeface="+mn-ea"/>
                <a:cs typeface="+mn-cs"/>
                <a:sym typeface="Arial"/>
              </a:defRPr>
            </a:pPr>
            <a:r>
              <a:rPr lang="de-CH" sz="2400" b="1" dirty="0">
                <a:solidFill>
                  <a:schemeClr val="bg1"/>
                </a:solidFill>
                <a:latin typeface="Chalkboard" panose="03050602040202020205" pitchFamily="66" charset="77"/>
                <a:sym typeface="Arial"/>
              </a:rPr>
              <a:t>Wiesengrund </a:t>
            </a:r>
            <a:r>
              <a:rPr lang="de-CH" sz="2400" dirty="0">
                <a:solidFill>
                  <a:schemeClr val="bg1"/>
                </a:solidFill>
                <a:latin typeface="Chalkboard" panose="03050602040202020205" pitchFamily="66" charset="77"/>
                <a:sym typeface="Arial"/>
              </a:rPr>
              <a:t>an der </a:t>
            </a:r>
            <a:r>
              <a:rPr lang="de-CH" sz="2400" dirty="0" err="1">
                <a:solidFill>
                  <a:schemeClr val="bg1"/>
                </a:solidFill>
                <a:latin typeface="Chalkboard" panose="03050602040202020205" pitchFamily="66" charset="77"/>
                <a:sym typeface="Arial"/>
              </a:rPr>
              <a:t>Etzelstrasse</a:t>
            </a:r>
            <a:r>
              <a:rPr lang="de-CH" sz="2400" dirty="0">
                <a:solidFill>
                  <a:schemeClr val="bg1"/>
                </a:solidFill>
                <a:latin typeface="Chalkboard" panose="03050602040202020205" pitchFamily="66" charset="77"/>
                <a:sym typeface="Arial"/>
              </a:rPr>
              <a:t> 44			(Montag und Donnerstag)</a:t>
            </a:r>
          </a:p>
          <a:p>
            <a:pPr marL="342900" lvl="4" indent="-342900">
              <a:lnSpc>
                <a:spcPct val="150000"/>
              </a:lnSpc>
              <a:buSzPct val="100000"/>
              <a:buFont typeface="Wingdings" pitchFamily="2" charset="2"/>
              <a:buChar char="ü"/>
              <a:tabLst>
                <a:tab pos="711200" algn="l"/>
              </a:tabLst>
              <a:defRPr sz="1800">
                <a:solidFill>
                  <a:srgbClr val="000000"/>
                </a:solidFill>
                <a:latin typeface="+mn-lt"/>
                <a:ea typeface="+mn-ea"/>
                <a:cs typeface="+mn-cs"/>
                <a:sym typeface="Arial"/>
              </a:defRPr>
            </a:pPr>
            <a:r>
              <a:rPr lang="de-CH" sz="2400" b="1" dirty="0" err="1">
                <a:solidFill>
                  <a:schemeClr val="bg1"/>
                </a:solidFill>
                <a:latin typeface="Chalkboard" panose="03050602040202020205" pitchFamily="66" charset="77"/>
                <a:sym typeface="Arial"/>
              </a:rPr>
              <a:t>Ülikon</a:t>
            </a:r>
            <a:r>
              <a:rPr lang="de-CH" sz="2400" b="1" dirty="0">
                <a:solidFill>
                  <a:schemeClr val="bg1"/>
                </a:solidFill>
                <a:latin typeface="Chalkboard" panose="03050602040202020205" pitchFamily="66" charset="77"/>
                <a:sym typeface="Arial"/>
              </a:rPr>
              <a:t> </a:t>
            </a:r>
            <a:r>
              <a:rPr lang="de-CH" sz="2400" dirty="0">
                <a:solidFill>
                  <a:schemeClr val="bg1"/>
                </a:solidFill>
                <a:latin typeface="Chalkboard" panose="03050602040202020205" pitchFamily="66" charset="77"/>
                <a:sym typeface="Arial"/>
              </a:rPr>
              <a:t>an der Oberen Lattenbergstrasse 17		(Kindergarten)</a:t>
            </a:r>
            <a:endParaRPr lang="de-CH" sz="2400" b="1" dirty="0">
              <a:solidFill>
                <a:schemeClr val="bg1"/>
              </a:solidFill>
              <a:latin typeface="Chalkboard" panose="03050602040202020205" pitchFamily="66" charset="77"/>
              <a:sym typeface="Arial"/>
            </a:endParaRPr>
          </a:p>
          <a:p>
            <a:pPr marL="342900" indent="-342900">
              <a:lnSpc>
                <a:spcPct val="150000"/>
              </a:lnSpc>
              <a:buSzPct val="100000"/>
              <a:buFont typeface="Wingdings" pitchFamily="2" charset="2"/>
              <a:buChar char="ü"/>
              <a:tabLst>
                <a:tab pos="711200" algn="l"/>
              </a:tabLst>
              <a:defRPr sz="1800">
                <a:solidFill>
                  <a:srgbClr val="000000"/>
                </a:solidFill>
                <a:latin typeface="+mn-lt"/>
                <a:ea typeface="+mn-ea"/>
                <a:cs typeface="+mn-cs"/>
                <a:sym typeface="Arial"/>
              </a:defRPr>
            </a:pPr>
            <a:r>
              <a:rPr lang="de-CH" sz="2400" b="1" dirty="0">
                <a:solidFill>
                  <a:schemeClr val="bg1"/>
                </a:solidFill>
                <a:latin typeface="Chalkboard" panose="03050602040202020205" pitchFamily="66" charset="77"/>
                <a:sym typeface="Arial"/>
              </a:rPr>
              <a:t>Kirchbühl </a:t>
            </a:r>
            <a:r>
              <a:rPr lang="de-CH" sz="2400" dirty="0">
                <a:solidFill>
                  <a:schemeClr val="bg1"/>
                </a:solidFill>
                <a:latin typeface="Chalkboard" panose="03050602040202020205" pitchFamily="66" charset="77"/>
                <a:sym typeface="Arial"/>
              </a:rPr>
              <a:t>an der Kirchbühlstrasse 28     		(Kindergarten bis 1. Klasse)</a:t>
            </a:r>
          </a:p>
          <a:p>
            <a:pPr marL="342900" indent="-342900">
              <a:lnSpc>
                <a:spcPct val="150000"/>
              </a:lnSpc>
              <a:buSzPct val="100000"/>
              <a:buFont typeface="Wingdings" pitchFamily="2" charset="2"/>
              <a:buChar char="ü"/>
              <a:tabLst>
                <a:tab pos="711200" algn="l"/>
              </a:tabLst>
              <a:defRPr sz="1800">
                <a:solidFill>
                  <a:srgbClr val="000000"/>
                </a:solidFill>
                <a:latin typeface="+mn-lt"/>
                <a:ea typeface="+mn-ea"/>
                <a:cs typeface="+mn-cs"/>
                <a:sym typeface="Arial"/>
              </a:defRPr>
            </a:pPr>
            <a:r>
              <a:rPr lang="de-CH" sz="2400" b="1" dirty="0" err="1">
                <a:solidFill>
                  <a:schemeClr val="bg1"/>
                </a:solidFill>
                <a:latin typeface="Chalkboard" panose="03050602040202020205" pitchFamily="66" charset="77"/>
                <a:sym typeface="Arial"/>
              </a:rPr>
              <a:t>Tränkebach</a:t>
            </a:r>
            <a:r>
              <a:rPr lang="de-CH" sz="2400" b="1" dirty="0">
                <a:solidFill>
                  <a:schemeClr val="bg1"/>
                </a:solidFill>
                <a:latin typeface="Chalkboard" panose="03050602040202020205" pitchFamily="66" charset="77"/>
                <a:sym typeface="Arial"/>
              </a:rPr>
              <a:t> </a:t>
            </a:r>
            <a:r>
              <a:rPr lang="de-CH" sz="2400" dirty="0">
                <a:solidFill>
                  <a:schemeClr val="bg1"/>
                </a:solidFill>
                <a:latin typeface="Chalkboard" panose="03050602040202020205" pitchFamily="66" charset="77"/>
                <a:sym typeface="Arial"/>
              </a:rPr>
              <a:t>an der Kirchbühlstrasse 39    		(2.-6. Klasse)</a:t>
            </a:r>
          </a:p>
          <a:p>
            <a:pPr marL="342900" indent="-342900">
              <a:lnSpc>
                <a:spcPct val="150000"/>
              </a:lnSpc>
              <a:buSzPct val="100000"/>
              <a:buFont typeface="Wingdings" pitchFamily="2" charset="2"/>
              <a:buChar char="ü"/>
              <a:tabLst>
                <a:tab pos="711200" algn="l"/>
              </a:tabLst>
              <a:defRPr sz="1800">
                <a:solidFill>
                  <a:srgbClr val="000000"/>
                </a:solidFill>
                <a:latin typeface="+mn-lt"/>
                <a:ea typeface="+mn-ea"/>
                <a:cs typeface="+mn-cs"/>
                <a:sym typeface="Arial"/>
              </a:defRPr>
            </a:pPr>
            <a:r>
              <a:rPr lang="de-CH" sz="2400" b="1" dirty="0">
                <a:solidFill>
                  <a:schemeClr val="bg1"/>
                </a:solidFill>
                <a:latin typeface="Chalkboard" panose="03050602040202020205" pitchFamily="66" charset="77"/>
                <a:sym typeface="Arial"/>
              </a:rPr>
              <a:t>Essbar </a:t>
            </a:r>
            <a:r>
              <a:rPr lang="de-CH" sz="2400" dirty="0">
                <a:solidFill>
                  <a:schemeClr val="bg1"/>
                </a:solidFill>
                <a:latin typeface="Chalkboard" panose="03050602040202020205" pitchFamily="66" charset="77"/>
                <a:sym typeface="Arial"/>
              </a:rPr>
              <a:t>beim Schulhaus Obstgarten				(Oberstufe)</a:t>
            </a:r>
            <a:endParaRPr lang="de-CH" sz="2400" b="1" dirty="0">
              <a:solidFill>
                <a:schemeClr val="bg1"/>
              </a:solidFill>
              <a:latin typeface="Chalkboard" panose="03050602040202020205" pitchFamily="66" charset="77"/>
              <a:sym typeface="Arial"/>
            </a:endParaRPr>
          </a:p>
          <a:p>
            <a:pPr marL="342900" indent="-342900">
              <a:lnSpc>
                <a:spcPct val="150000"/>
              </a:lnSpc>
              <a:buSzPct val="100000"/>
              <a:buFont typeface="Wingdings" pitchFamily="2" charset="2"/>
              <a:buChar char="ü"/>
              <a:tabLst>
                <a:tab pos="711200" algn="l"/>
              </a:tabLst>
              <a:defRPr sz="1800">
                <a:solidFill>
                  <a:srgbClr val="000000"/>
                </a:solidFill>
                <a:latin typeface="+mn-lt"/>
                <a:ea typeface="+mn-ea"/>
                <a:cs typeface="+mn-cs"/>
                <a:sym typeface="Arial"/>
              </a:defRPr>
            </a:pPr>
            <a:r>
              <a:rPr lang="de-CH" sz="2400" b="1" dirty="0">
                <a:solidFill>
                  <a:schemeClr val="bg1"/>
                </a:solidFill>
                <a:latin typeface="Chalkboard" panose="03050602040202020205" pitchFamily="66" charset="77"/>
                <a:sym typeface="Arial"/>
              </a:rPr>
              <a:t>Moritzberg </a:t>
            </a:r>
            <a:r>
              <a:rPr lang="de-CH" sz="2400" dirty="0">
                <a:solidFill>
                  <a:schemeClr val="bg1"/>
                </a:solidFill>
                <a:latin typeface="Chalkboard" panose="03050602040202020205" pitchFamily="66" charset="77"/>
                <a:sym typeface="Arial"/>
              </a:rPr>
              <a:t>beim Schulhaus Moritzberg</a:t>
            </a:r>
            <a:endParaRPr lang="de-CH" sz="2400" b="1" dirty="0">
              <a:solidFill>
                <a:schemeClr val="bg1"/>
              </a:solidFill>
              <a:latin typeface="Chalkboard" panose="03050602040202020205" pitchFamily="66" charset="77"/>
              <a:sym typeface="Arial"/>
            </a:endParaRPr>
          </a:p>
          <a:p>
            <a:pPr marL="342900" indent="-342900">
              <a:lnSpc>
                <a:spcPct val="150000"/>
              </a:lnSpc>
              <a:buSzPct val="100000"/>
              <a:buFont typeface="Wingdings" pitchFamily="2" charset="2"/>
              <a:buChar char="ü"/>
              <a:tabLst>
                <a:tab pos="711200" algn="l"/>
              </a:tabLst>
              <a:defRPr sz="1800">
                <a:solidFill>
                  <a:srgbClr val="000000"/>
                </a:solidFill>
                <a:latin typeface="+mn-lt"/>
                <a:ea typeface="+mn-ea"/>
                <a:cs typeface="+mn-cs"/>
                <a:sym typeface="Arial"/>
              </a:defRPr>
            </a:pPr>
            <a:r>
              <a:rPr lang="de-CH" sz="2400" b="1" dirty="0" err="1">
                <a:solidFill>
                  <a:schemeClr val="bg1"/>
                </a:solidFill>
                <a:latin typeface="Chalkboard" panose="03050602040202020205" pitchFamily="66" charset="77"/>
                <a:sym typeface="Arial"/>
              </a:rPr>
              <a:t>Moritzli</a:t>
            </a:r>
            <a:r>
              <a:rPr lang="de-CH" sz="2400" b="1" dirty="0">
                <a:solidFill>
                  <a:schemeClr val="bg1"/>
                </a:solidFill>
                <a:latin typeface="Chalkboard" panose="03050602040202020205" pitchFamily="66" charset="77"/>
                <a:sym typeface="Arial"/>
              </a:rPr>
              <a:t> </a:t>
            </a:r>
            <a:r>
              <a:rPr lang="de-CH" sz="2400" dirty="0">
                <a:solidFill>
                  <a:schemeClr val="bg1"/>
                </a:solidFill>
                <a:latin typeface="Chalkboard" panose="03050602040202020205" pitchFamily="66" charset="77"/>
                <a:sym typeface="Arial"/>
              </a:rPr>
              <a:t>an der Ritterhausstrasse 9</a:t>
            </a:r>
          </a:p>
        </p:txBody>
      </p:sp>
    </p:spTree>
    <p:extLst>
      <p:ext uri="{BB962C8B-B14F-4D97-AF65-F5344CB8AC3E}">
        <p14:creationId xmlns:p14="http://schemas.microsoft.com/office/powerpoint/2010/main" val="5777568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34FC426A-3B87-953E-2268-DDB0A8573E5D}"/>
              </a:ext>
            </a:extLst>
          </p:cNvPr>
          <p:cNvSpPr/>
          <p:nvPr/>
        </p:nvSpPr>
        <p:spPr>
          <a:xfrm>
            <a:off x="931479" y="1401405"/>
            <a:ext cx="10329041" cy="4899418"/>
          </a:xfrm>
          <a:prstGeom prst="rect">
            <a:avLst/>
          </a:prstGeom>
        </p:spPr>
        <p:txBody>
          <a:bodyPr wrap="square">
            <a:spAutoFit/>
          </a:bodyPr>
          <a:lstStyle/>
          <a:p>
            <a:pPr>
              <a:tabLst>
                <a:tab pos="711200" algn="l"/>
              </a:tabLst>
              <a:defRPr sz="1800">
                <a:solidFill>
                  <a:srgbClr val="000000"/>
                </a:solidFill>
                <a:latin typeface="+mn-lt"/>
                <a:ea typeface="+mn-ea"/>
                <a:cs typeface="+mn-cs"/>
                <a:sym typeface="Arial"/>
              </a:defRPr>
            </a:pPr>
            <a:r>
              <a:rPr lang="de-CH" sz="3200" b="1" dirty="0">
                <a:solidFill>
                  <a:schemeClr val="bg1"/>
                </a:solidFill>
                <a:latin typeface="Chalkboard" panose="03050602040202020205" pitchFamily="66" charset="77"/>
                <a:sym typeface="Arial"/>
              </a:rPr>
              <a:t>Die Öffnungszeiten</a:t>
            </a:r>
          </a:p>
          <a:p>
            <a:pPr>
              <a:tabLst>
                <a:tab pos="711200" algn="l"/>
              </a:tabLst>
              <a:defRPr sz="1800">
                <a:solidFill>
                  <a:srgbClr val="000000"/>
                </a:solidFill>
                <a:latin typeface="+mn-lt"/>
                <a:ea typeface="+mn-ea"/>
                <a:cs typeface="+mn-cs"/>
                <a:sym typeface="Arial"/>
              </a:defRPr>
            </a:pPr>
            <a:endParaRPr lang="de-CH" sz="3200" dirty="0">
              <a:solidFill>
                <a:schemeClr val="bg1"/>
              </a:solidFill>
              <a:latin typeface="Chalkboard" panose="03050602040202020205" pitchFamily="66" charset="77"/>
              <a:sym typeface="Arial"/>
            </a:endParaRPr>
          </a:p>
          <a:p>
            <a:pPr>
              <a:lnSpc>
                <a:spcPct val="150000"/>
              </a:lnSpc>
              <a:tabLst>
                <a:tab pos="711200" algn="l"/>
              </a:tabLst>
              <a:defRPr sz="1800">
                <a:solidFill>
                  <a:srgbClr val="000000"/>
                </a:solidFill>
                <a:latin typeface="+mn-lt"/>
                <a:ea typeface="+mn-ea"/>
                <a:cs typeface="+mn-cs"/>
                <a:sym typeface="Arial"/>
              </a:defRPr>
            </a:pPr>
            <a:r>
              <a:rPr lang="de-CH" sz="2400" dirty="0">
                <a:solidFill>
                  <a:schemeClr val="bg1"/>
                </a:solidFill>
                <a:latin typeface="Chalkboard" panose="03050602040202020205" pitchFamily="66" charset="77"/>
                <a:sym typeface="Arial"/>
              </a:rPr>
              <a:t>Täglich von Montag bis Freitag </a:t>
            </a:r>
          </a:p>
          <a:p>
            <a:pPr>
              <a:lnSpc>
                <a:spcPct val="150000"/>
              </a:lnSpc>
              <a:tabLst>
                <a:tab pos="711200" algn="l"/>
              </a:tabLst>
              <a:defRPr sz="1800">
                <a:solidFill>
                  <a:srgbClr val="000000"/>
                </a:solidFill>
                <a:latin typeface="+mn-lt"/>
                <a:ea typeface="+mn-ea"/>
                <a:cs typeface="+mn-cs"/>
                <a:sym typeface="Arial"/>
              </a:defRPr>
            </a:pPr>
            <a:r>
              <a:rPr lang="de-CH" sz="2400" dirty="0">
                <a:solidFill>
                  <a:schemeClr val="bg1"/>
                </a:solidFill>
                <a:latin typeface="Chalkboard" panose="03050602040202020205" pitchFamily="66" charset="77"/>
                <a:sym typeface="Arial"/>
              </a:rPr>
              <a:t>Morgen:		07:00 – 09:00 Uhr</a:t>
            </a:r>
          </a:p>
          <a:p>
            <a:pPr>
              <a:lnSpc>
                <a:spcPct val="150000"/>
              </a:lnSpc>
              <a:tabLst>
                <a:tab pos="711200" algn="l"/>
              </a:tabLst>
              <a:defRPr sz="1800">
                <a:solidFill>
                  <a:srgbClr val="000000"/>
                </a:solidFill>
                <a:latin typeface="+mn-lt"/>
                <a:ea typeface="+mn-ea"/>
                <a:cs typeface="+mn-cs"/>
                <a:sym typeface="Arial"/>
              </a:defRPr>
            </a:pPr>
            <a:r>
              <a:rPr lang="de-CH" sz="2400" dirty="0">
                <a:solidFill>
                  <a:schemeClr val="bg1"/>
                </a:solidFill>
                <a:latin typeface="Chalkboard" panose="03050602040202020205" pitchFamily="66" charset="77"/>
                <a:sym typeface="Arial"/>
              </a:rPr>
              <a:t>Mittag:		11:00 – 13:45 Uhr</a:t>
            </a:r>
          </a:p>
          <a:p>
            <a:pPr>
              <a:lnSpc>
                <a:spcPct val="150000"/>
              </a:lnSpc>
              <a:tabLst>
                <a:tab pos="711200" algn="l"/>
              </a:tabLst>
              <a:defRPr sz="1800">
                <a:solidFill>
                  <a:srgbClr val="000000"/>
                </a:solidFill>
                <a:latin typeface="+mn-lt"/>
                <a:ea typeface="+mn-ea"/>
                <a:cs typeface="+mn-cs"/>
                <a:sym typeface="Arial"/>
              </a:defRPr>
            </a:pPr>
            <a:r>
              <a:rPr lang="de-CH" sz="2400" dirty="0">
                <a:solidFill>
                  <a:schemeClr val="bg1"/>
                </a:solidFill>
                <a:latin typeface="Chalkboard" panose="03050602040202020205" pitchFamily="66" charset="77"/>
                <a:sym typeface="Arial"/>
              </a:rPr>
              <a:t>Nachmittag:	13:45 – 18:00 Uhr</a:t>
            </a:r>
          </a:p>
          <a:p>
            <a:pPr>
              <a:lnSpc>
                <a:spcPct val="150000"/>
              </a:lnSpc>
              <a:tabLst>
                <a:tab pos="711200" algn="l"/>
              </a:tabLst>
              <a:defRPr sz="1800">
                <a:solidFill>
                  <a:srgbClr val="000000"/>
                </a:solidFill>
                <a:latin typeface="+mn-lt"/>
                <a:ea typeface="+mn-ea"/>
                <a:cs typeface="+mn-cs"/>
                <a:sym typeface="Arial"/>
              </a:defRPr>
            </a:pPr>
            <a:endParaRPr lang="de-CH" sz="2400" dirty="0">
              <a:solidFill>
                <a:schemeClr val="bg1"/>
              </a:solidFill>
              <a:latin typeface="Chalkboard" panose="03050602040202020205" pitchFamily="66" charset="77"/>
              <a:sym typeface="Arial"/>
            </a:endParaRPr>
          </a:p>
          <a:p>
            <a:pPr>
              <a:lnSpc>
                <a:spcPct val="150000"/>
              </a:lnSpc>
              <a:tabLst>
                <a:tab pos="711200" algn="l"/>
              </a:tabLst>
              <a:defRPr sz="1800">
                <a:solidFill>
                  <a:srgbClr val="000000"/>
                </a:solidFill>
                <a:latin typeface="+mn-lt"/>
                <a:ea typeface="+mn-ea"/>
                <a:cs typeface="+mn-cs"/>
                <a:sym typeface="Arial"/>
              </a:defRPr>
            </a:pPr>
            <a:r>
              <a:rPr lang="de-CH" sz="2400" dirty="0">
                <a:solidFill>
                  <a:schemeClr val="bg1"/>
                </a:solidFill>
                <a:latin typeface="Chalkboard" panose="03050602040202020205" pitchFamily="66" charset="77"/>
                <a:sym typeface="Arial"/>
              </a:rPr>
              <a:t>Bei einer Anmeldungszahl unter drei Kindern bleibt das Mikado geschlossen.</a:t>
            </a:r>
          </a:p>
        </p:txBody>
      </p:sp>
    </p:spTree>
    <p:extLst>
      <p:ext uri="{BB962C8B-B14F-4D97-AF65-F5344CB8AC3E}">
        <p14:creationId xmlns:p14="http://schemas.microsoft.com/office/powerpoint/2010/main" val="35716971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870965F9-6DD4-2FC7-2E15-61E63A968744}"/>
              </a:ext>
            </a:extLst>
          </p:cNvPr>
          <p:cNvSpPr/>
          <p:nvPr/>
        </p:nvSpPr>
        <p:spPr>
          <a:xfrm>
            <a:off x="931479" y="1207445"/>
            <a:ext cx="10329041" cy="5141792"/>
          </a:xfrm>
          <a:prstGeom prst="rect">
            <a:avLst/>
          </a:prstGeom>
        </p:spPr>
        <p:txBody>
          <a:bodyPr wrap="square">
            <a:spAutoFit/>
          </a:bodyPr>
          <a:lstStyle/>
          <a:p>
            <a:pPr>
              <a:tabLst>
                <a:tab pos="711200" algn="l"/>
              </a:tabLst>
              <a:defRPr sz="1800">
                <a:solidFill>
                  <a:srgbClr val="000000"/>
                </a:solidFill>
                <a:latin typeface="+mn-lt"/>
                <a:ea typeface="+mn-ea"/>
                <a:cs typeface="+mn-cs"/>
                <a:sym typeface="Arial"/>
              </a:defRPr>
            </a:pPr>
            <a:r>
              <a:rPr lang="de-CH" sz="3200" b="1" dirty="0">
                <a:solidFill>
                  <a:schemeClr val="bg1"/>
                </a:solidFill>
                <a:latin typeface="Chalkboard" panose="03050602040202020205" pitchFamily="66" charset="77"/>
                <a:sym typeface="Arial"/>
              </a:rPr>
              <a:t>Die</a:t>
            </a:r>
            <a:r>
              <a:rPr lang="de-CH" sz="3200" b="1" dirty="0">
                <a:latin typeface="Chalkboard" panose="03050602040202020205" pitchFamily="66" charset="77"/>
                <a:sym typeface="Arial"/>
              </a:rPr>
              <a:t> </a:t>
            </a:r>
            <a:r>
              <a:rPr lang="de-CH" sz="3200" b="1" dirty="0">
                <a:solidFill>
                  <a:schemeClr val="bg1"/>
                </a:solidFill>
                <a:latin typeface="Chalkboard" panose="03050602040202020205" pitchFamily="66" charset="77"/>
                <a:sym typeface="Arial"/>
              </a:rPr>
              <a:t>verschiedenen Module</a:t>
            </a:r>
          </a:p>
          <a:p>
            <a:pPr>
              <a:lnSpc>
                <a:spcPct val="150000"/>
              </a:lnSpc>
              <a:tabLst>
                <a:tab pos="711200" algn="l"/>
              </a:tabLst>
              <a:defRPr sz="1800">
                <a:solidFill>
                  <a:srgbClr val="000000"/>
                </a:solidFill>
                <a:latin typeface="+mn-lt"/>
                <a:ea typeface="+mn-ea"/>
                <a:cs typeface="+mn-cs"/>
                <a:sym typeface="Arial"/>
              </a:defRPr>
            </a:pPr>
            <a:r>
              <a:rPr lang="de-CH" sz="2500" dirty="0">
                <a:solidFill>
                  <a:schemeClr val="bg1"/>
                </a:solidFill>
                <a:latin typeface="Chalkboard" panose="03050602040202020205" pitchFamily="66" charset="77"/>
                <a:sym typeface="Arial"/>
              </a:rPr>
              <a:t>Morgen Modul A				07:00 – 08:10 Uhr</a:t>
            </a:r>
          </a:p>
          <a:p>
            <a:pPr>
              <a:lnSpc>
                <a:spcPct val="150000"/>
              </a:lnSpc>
              <a:tabLst>
                <a:tab pos="711200" algn="l"/>
              </a:tabLst>
              <a:defRPr sz="1800">
                <a:solidFill>
                  <a:srgbClr val="000000"/>
                </a:solidFill>
                <a:latin typeface="+mn-lt"/>
                <a:ea typeface="+mn-ea"/>
                <a:cs typeface="+mn-cs"/>
                <a:sym typeface="Arial"/>
              </a:defRPr>
            </a:pPr>
            <a:r>
              <a:rPr lang="de-CH" sz="2500" dirty="0">
                <a:solidFill>
                  <a:schemeClr val="bg1"/>
                </a:solidFill>
                <a:latin typeface="Chalkboard" panose="03050602040202020205" pitchFamily="66" charset="77"/>
                <a:sym typeface="Arial"/>
              </a:rPr>
              <a:t>Blockzeit 1						08:10 – 09:00 Uhr</a:t>
            </a:r>
          </a:p>
          <a:p>
            <a:pPr>
              <a:lnSpc>
                <a:spcPct val="150000"/>
              </a:lnSpc>
              <a:tabLst>
                <a:tab pos="711200" algn="l"/>
              </a:tabLst>
              <a:defRPr sz="1800">
                <a:solidFill>
                  <a:srgbClr val="000000"/>
                </a:solidFill>
                <a:latin typeface="+mn-lt"/>
                <a:ea typeface="+mn-ea"/>
                <a:cs typeface="+mn-cs"/>
                <a:sym typeface="Arial"/>
              </a:defRPr>
            </a:pPr>
            <a:r>
              <a:rPr lang="de-CH" sz="2500" dirty="0">
                <a:solidFill>
                  <a:schemeClr val="bg1"/>
                </a:solidFill>
                <a:latin typeface="Chalkboard" panose="03050602040202020205" pitchFamily="66" charset="77"/>
                <a:sym typeface="Arial"/>
              </a:rPr>
              <a:t>Blockzeit 2						11:00 – 11:50 Uhr</a:t>
            </a:r>
          </a:p>
          <a:p>
            <a:pPr>
              <a:lnSpc>
                <a:spcPct val="150000"/>
              </a:lnSpc>
              <a:tabLst>
                <a:tab pos="711200" algn="l"/>
              </a:tabLst>
              <a:defRPr sz="1800">
                <a:solidFill>
                  <a:srgbClr val="000000"/>
                </a:solidFill>
                <a:latin typeface="+mn-lt"/>
                <a:ea typeface="+mn-ea"/>
                <a:cs typeface="+mn-cs"/>
                <a:sym typeface="Arial"/>
              </a:defRPr>
            </a:pPr>
            <a:r>
              <a:rPr lang="de-CH" sz="2500" dirty="0">
                <a:solidFill>
                  <a:schemeClr val="bg1"/>
                </a:solidFill>
                <a:latin typeface="Chalkboard" panose="03050602040202020205" pitchFamily="66" charset="77"/>
                <a:sym typeface="Arial"/>
              </a:rPr>
              <a:t>Mittagsmodul B					11:50 – 13:45 Uhr</a:t>
            </a:r>
          </a:p>
          <a:p>
            <a:pPr>
              <a:lnSpc>
                <a:spcPct val="150000"/>
              </a:lnSpc>
              <a:tabLst>
                <a:tab pos="711200" algn="l"/>
              </a:tabLst>
              <a:defRPr sz="1800">
                <a:solidFill>
                  <a:srgbClr val="000000"/>
                </a:solidFill>
                <a:latin typeface="+mn-lt"/>
                <a:ea typeface="+mn-ea"/>
                <a:cs typeface="+mn-cs"/>
                <a:sym typeface="Arial"/>
              </a:defRPr>
            </a:pPr>
            <a:r>
              <a:rPr lang="de-CH" sz="2500" dirty="0">
                <a:solidFill>
                  <a:schemeClr val="bg1"/>
                </a:solidFill>
                <a:latin typeface="Chalkboard" panose="03050602040202020205" pitchFamily="66" charset="77"/>
                <a:sym typeface="Arial"/>
              </a:rPr>
              <a:t>Zwischen Modul C				13:45 – 14:30 Uhr</a:t>
            </a:r>
          </a:p>
          <a:p>
            <a:pPr>
              <a:lnSpc>
                <a:spcPct val="150000"/>
              </a:lnSpc>
              <a:tabLst>
                <a:tab pos="711200" algn="l"/>
              </a:tabLst>
              <a:defRPr sz="1800">
                <a:solidFill>
                  <a:srgbClr val="000000"/>
                </a:solidFill>
                <a:latin typeface="+mn-lt"/>
                <a:ea typeface="+mn-ea"/>
                <a:cs typeface="+mn-cs"/>
                <a:sym typeface="Arial"/>
              </a:defRPr>
            </a:pPr>
            <a:r>
              <a:rPr lang="de-CH" sz="2500" dirty="0">
                <a:solidFill>
                  <a:schemeClr val="bg1"/>
                </a:solidFill>
                <a:latin typeface="Chalkboard" panose="03050602040202020205" pitchFamily="66" charset="77"/>
                <a:sym typeface="Arial"/>
              </a:rPr>
              <a:t>Nachmittags Modul D			13:45 – 15:30 Uhr</a:t>
            </a:r>
          </a:p>
          <a:p>
            <a:pPr>
              <a:lnSpc>
                <a:spcPct val="150000"/>
              </a:lnSpc>
              <a:tabLst>
                <a:tab pos="711200" algn="l"/>
              </a:tabLst>
              <a:defRPr sz="1800">
                <a:solidFill>
                  <a:srgbClr val="000000"/>
                </a:solidFill>
                <a:latin typeface="+mn-lt"/>
                <a:ea typeface="+mn-ea"/>
                <a:cs typeface="+mn-cs"/>
                <a:sym typeface="Arial"/>
              </a:defRPr>
            </a:pPr>
            <a:r>
              <a:rPr lang="de-CH" sz="2500" dirty="0">
                <a:solidFill>
                  <a:schemeClr val="bg1"/>
                </a:solidFill>
                <a:latin typeface="Chalkboard" panose="03050602040202020205" pitchFamily="66" charset="77"/>
                <a:sym typeface="Arial"/>
              </a:rPr>
              <a:t>Nach Schulschluss Modul E	15:30 – 18:00 Uhr</a:t>
            </a:r>
          </a:p>
          <a:p>
            <a:pPr>
              <a:lnSpc>
                <a:spcPct val="150000"/>
              </a:lnSpc>
              <a:tabLst>
                <a:tab pos="711200" algn="l"/>
              </a:tabLst>
              <a:defRPr sz="1800">
                <a:solidFill>
                  <a:srgbClr val="000000"/>
                </a:solidFill>
                <a:latin typeface="+mn-lt"/>
                <a:ea typeface="+mn-ea"/>
                <a:cs typeface="+mn-cs"/>
                <a:sym typeface="Arial"/>
              </a:defRPr>
            </a:pPr>
            <a:r>
              <a:rPr lang="de-CH" sz="2500" dirty="0">
                <a:solidFill>
                  <a:schemeClr val="bg1"/>
                </a:solidFill>
                <a:latin typeface="Chalkboard" panose="03050602040202020205" pitchFamily="66" charset="77"/>
                <a:sym typeface="Arial"/>
              </a:rPr>
              <a:t>Ferienbetreuung Modul F		07:30 – 18:00 Uhr</a:t>
            </a:r>
          </a:p>
        </p:txBody>
      </p:sp>
    </p:spTree>
    <p:extLst>
      <p:ext uri="{BB962C8B-B14F-4D97-AF65-F5344CB8AC3E}">
        <p14:creationId xmlns:p14="http://schemas.microsoft.com/office/powerpoint/2010/main" val="31068956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03914DFF-8E5D-6022-59C3-E1EE6E5663AC}"/>
              </a:ext>
            </a:extLst>
          </p:cNvPr>
          <p:cNvSpPr/>
          <p:nvPr/>
        </p:nvSpPr>
        <p:spPr>
          <a:xfrm>
            <a:off x="873672" y="1451733"/>
            <a:ext cx="10444655" cy="4185761"/>
          </a:xfrm>
          <a:prstGeom prst="rect">
            <a:avLst/>
          </a:prstGeom>
        </p:spPr>
        <p:txBody>
          <a:bodyPr wrap="square">
            <a:spAutoFit/>
          </a:bodyPr>
          <a:lstStyle/>
          <a:p>
            <a:pPr>
              <a:tabLst>
                <a:tab pos="711200" algn="l"/>
              </a:tabLst>
              <a:defRPr sz="1800">
                <a:solidFill>
                  <a:srgbClr val="000000"/>
                </a:solidFill>
                <a:latin typeface="+mn-lt"/>
                <a:ea typeface="+mn-ea"/>
                <a:cs typeface="+mn-cs"/>
                <a:sym typeface="Arial"/>
              </a:defRPr>
            </a:pPr>
            <a:r>
              <a:rPr lang="de-CH" sz="3200" b="1" dirty="0">
                <a:solidFill>
                  <a:schemeClr val="bg1"/>
                </a:solidFill>
                <a:latin typeface="Chalkboard" panose="03050602040202020205" pitchFamily="66" charset="77"/>
                <a:sym typeface="Arial"/>
              </a:rPr>
              <a:t>Das Angebot</a:t>
            </a:r>
          </a:p>
          <a:p>
            <a:pPr>
              <a:tabLst>
                <a:tab pos="711200" algn="l"/>
              </a:tabLst>
              <a:defRPr sz="1800">
                <a:solidFill>
                  <a:srgbClr val="000000"/>
                </a:solidFill>
                <a:latin typeface="+mn-lt"/>
                <a:ea typeface="+mn-ea"/>
                <a:cs typeface="+mn-cs"/>
                <a:sym typeface="Arial"/>
              </a:defRPr>
            </a:pPr>
            <a:endParaRPr lang="de-CH" dirty="0">
              <a:solidFill>
                <a:schemeClr val="bg1"/>
              </a:solidFill>
              <a:latin typeface="Chalkboard" panose="03050602040202020205" pitchFamily="66" charset="77"/>
              <a:sym typeface="Arial"/>
            </a:endParaRPr>
          </a:p>
          <a:p>
            <a:pPr marL="342900" indent="-342900">
              <a:buFont typeface="Wingdings" pitchFamily="2" charset="2"/>
              <a:buChar char="ü"/>
              <a:tabLst>
                <a:tab pos="711200" algn="l"/>
              </a:tabLst>
              <a:defRPr sz="1800">
                <a:solidFill>
                  <a:srgbClr val="000000"/>
                </a:solidFill>
                <a:latin typeface="+mn-lt"/>
                <a:ea typeface="+mn-ea"/>
                <a:cs typeface="+mn-cs"/>
                <a:sym typeface="Arial"/>
              </a:defRPr>
            </a:pPr>
            <a:r>
              <a:rPr lang="de-CH" sz="2400" dirty="0">
                <a:solidFill>
                  <a:schemeClr val="bg1"/>
                </a:solidFill>
                <a:latin typeface="Chalkboard" panose="03050602040202020205" pitchFamily="66" charset="77"/>
                <a:sym typeface="Arial"/>
              </a:rPr>
              <a:t>Kindergarten, Primarstufe &amp; Oberstufe</a:t>
            </a:r>
          </a:p>
          <a:p>
            <a:pPr>
              <a:tabLst>
                <a:tab pos="711200" algn="l"/>
              </a:tabLst>
              <a:defRPr sz="1800">
                <a:solidFill>
                  <a:srgbClr val="000000"/>
                </a:solidFill>
                <a:latin typeface="+mn-lt"/>
                <a:ea typeface="+mn-ea"/>
                <a:cs typeface="+mn-cs"/>
                <a:sym typeface="Arial"/>
              </a:defRPr>
            </a:pPr>
            <a:endParaRPr lang="de-CH" sz="2400" dirty="0">
              <a:solidFill>
                <a:schemeClr val="bg1"/>
              </a:solidFill>
              <a:latin typeface="Chalkboard" panose="03050602040202020205" pitchFamily="66" charset="77"/>
              <a:sym typeface="Arial"/>
            </a:endParaRPr>
          </a:p>
          <a:p>
            <a:pPr marL="342900" indent="-342900">
              <a:buFont typeface="Wingdings" pitchFamily="2" charset="2"/>
              <a:buChar char="ü"/>
              <a:tabLst>
                <a:tab pos="711200" algn="l"/>
              </a:tabLst>
              <a:defRPr sz="1800">
                <a:solidFill>
                  <a:srgbClr val="000000"/>
                </a:solidFill>
                <a:latin typeface="+mn-lt"/>
                <a:ea typeface="+mn-ea"/>
                <a:cs typeface="+mn-cs"/>
                <a:sym typeface="Arial"/>
              </a:defRPr>
            </a:pPr>
            <a:r>
              <a:rPr lang="de-CH" sz="2400" dirty="0">
                <a:solidFill>
                  <a:schemeClr val="bg1"/>
                </a:solidFill>
                <a:latin typeface="Chalkboard" panose="03050602040202020205" pitchFamily="66" charset="77"/>
                <a:sym typeface="Arial"/>
              </a:rPr>
              <a:t>Verpflegung: Frühstück, Mittagessen und Nachmittagsverpflegung</a:t>
            </a:r>
          </a:p>
          <a:p>
            <a:pPr>
              <a:tabLst>
                <a:tab pos="711200" algn="l"/>
              </a:tabLst>
              <a:defRPr sz="1800">
                <a:solidFill>
                  <a:srgbClr val="000000"/>
                </a:solidFill>
                <a:latin typeface="+mn-lt"/>
                <a:ea typeface="+mn-ea"/>
                <a:cs typeface="+mn-cs"/>
                <a:sym typeface="Arial"/>
              </a:defRPr>
            </a:pPr>
            <a:endParaRPr lang="de-CH" sz="2400" dirty="0">
              <a:solidFill>
                <a:schemeClr val="bg1"/>
              </a:solidFill>
              <a:latin typeface="Chalkboard" panose="03050602040202020205" pitchFamily="66" charset="77"/>
              <a:sym typeface="Arial"/>
            </a:endParaRPr>
          </a:p>
          <a:p>
            <a:pPr marL="342900" indent="-342900">
              <a:buFont typeface="Wingdings" pitchFamily="2" charset="2"/>
              <a:buChar char="ü"/>
              <a:tabLst>
                <a:tab pos="711200" algn="l"/>
              </a:tabLst>
              <a:defRPr sz="1800">
                <a:solidFill>
                  <a:srgbClr val="000000"/>
                </a:solidFill>
                <a:latin typeface="+mn-lt"/>
                <a:ea typeface="+mn-ea"/>
                <a:cs typeface="+mn-cs"/>
                <a:sym typeface="Arial"/>
              </a:defRPr>
            </a:pPr>
            <a:r>
              <a:rPr lang="de-CH" sz="2400" dirty="0">
                <a:solidFill>
                  <a:schemeClr val="bg1"/>
                </a:solidFill>
                <a:latin typeface="Chalkboard" panose="03050602040202020205" pitchFamily="66" charset="77"/>
                <a:sym typeface="Arial"/>
              </a:rPr>
              <a:t>Freizeitaktivitäten wie: Bewegungs-, Kreativ- oder Ruheangebote</a:t>
            </a:r>
          </a:p>
          <a:p>
            <a:pPr marL="342900" indent="-342900">
              <a:buFont typeface="Wingdings" pitchFamily="2" charset="2"/>
              <a:buChar char="ü"/>
              <a:tabLst>
                <a:tab pos="711200" algn="l"/>
              </a:tabLst>
              <a:defRPr sz="1800">
                <a:solidFill>
                  <a:srgbClr val="000000"/>
                </a:solidFill>
                <a:latin typeface="+mn-lt"/>
                <a:ea typeface="+mn-ea"/>
                <a:cs typeface="+mn-cs"/>
                <a:sym typeface="Arial"/>
              </a:defRPr>
            </a:pPr>
            <a:endParaRPr lang="de-CH" sz="2400" dirty="0">
              <a:solidFill>
                <a:schemeClr val="bg1"/>
              </a:solidFill>
              <a:latin typeface="Chalkboard" panose="03050602040202020205" pitchFamily="66" charset="77"/>
              <a:sym typeface="Arial"/>
            </a:endParaRPr>
          </a:p>
          <a:p>
            <a:pPr marL="342900" indent="-342900">
              <a:buFont typeface="Wingdings" pitchFamily="2" charset="2"/>
              <a:buChar char="ü"/>
              <a:tabLst>
                <a:tab pos="711200" algn="l"/>
              </a:tabLst>
              <a:defRPr sz="1800">
                <a:solidFill>
                  <a:srgbClr val="000000"/>
                </a:solidFill>
                <a:latin typeface="+mn-lt"/>
                <a:ea typeface="+mn-ea"/>
                <a:cs typeface="+mn-cs"/>
                <a:sym typeface="Arial"/>
              </a:defRPr>
            </a:pPr>
            <a:r>
              <a:rPr lang="de-CH" sz="2400" dirty="0">
                <a:solidFill>
                  <a:schemeClr val="bg1"/>
                </a:solidFill>
                <a:latin typeface="Chalkboard" panose="03050602040202020205" pitchFamily="66" charset="77"/>
                <a:sym typeface="Arial"/>
              </a:rPr>
              <a:t>Freundschaften pflegen</a:t>
            </a:r>
          </a:p>
          <a:p>
            <a:pPr marL="342900" indent="-342900">
              <a:buFont typeface="Wingdings" pitchFamily="2" charset="2"/>
              <a:buChar char="ü"/>
              <a:tabLst>
                <a:tab pos="711200" algn="l"/>
              </a:tabLst>
              <a:defRPr sz="1800">
                <a:solidFill>
                  <a:srgbClr val="000000"/>
                </a:solidFill>
                <a:latin typeface="+mn-lt"/>
                <a:ea typeface="+mn-ea"/>
                <a:cs typeface="+mn-cs"/>
                <a:sym typeface="Arial"/>
              </a:defRPr>
            </a:pPr>
            <a:endParaRPr lang="de-CH" sz="2400" dirty="0">
              <a:solidFill>
                <a:schemeClr val="bg1"/>
              </a:solidFill>
              <a:latin typeface="Chalkboard" panose="03050602040202020205" pitchFamily="66" charset="77"/>
              <a:sym typeface="Arial"/>
            </a:endParaRPr>
          </a:p>
          <a:p>
            <a:pPr marL="342900" indent="-342900">
              <a:buFont typeface="Wingdings" pitchFamily="2" charset="2"/>
              <a:buChar char="ü"/>
              <a:tabLst>
                <a:tab pos="711200" algn="l"/>
              </a:tabLst>
              <a:defRPr sz="1800">
                <a:solidFill>
                  <a:srgbClr val="000000"/>
                </a:solidFill>
                <a:latin typeface="+mn-lt"/>
                <a:ea typeface="+mn-ea"/>
                <a:cs typeface="+mn-cs"/>
                <a:sym typeface="Arial"/>
              </a:defRPr>
            </a:pPr>
            <a:r>
              <a:rPr lang="de-CH" sz="2400" dirty="0">
                <a:solidFill>
                  <a:schemeClr val="bg1"/>
                </a:solidFill>
                <a:latin typeface="Chalkboard" panose="03050602040202020205" pitchFamily="66" charset="77"/>
                <a:sym typeface="Arial"/>
              </a:rPr>
              <a:t>Wegbegleitung der Kindergartenkinder</a:t>
            </a:r>
          </a:p>
        </p:txBody>
      </p:sp>
    </p:spTree>
    <p:extLst>
      <p:ext uri="{BB962C8B-B14F-4D97-AF65-F5344CB8AC3E}">
        <p14:creationId xmlns:p14="http://schemas.microsoft.com/office/powerpoint/2010/main" val="2257237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57938E43-BAEC-FB51-8062-FA7E8B9E47F6}"/>
              </a:ext>
            </a:extLst>
          </p:cNvPr>
          <p:cNvSpPr txBox="1"/>
          <p:nvPr/>
        </p:nvSpPr>
        <p:spPr>
          <a:xfrm>
            <a:off x="4967769" y="1466924"/>
            <a:ext cx="6387242" cy="437042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CH" sz="2400" dirty="0">
                <a:solidFill>
                  <a:schemeClr val="bg1"/>
                </a:solidFill>
                <a:latin typeface="Chalkboard" panose="03050602040202020205" pitchFamily="66" charset="77"/>
              </a:rPr>
              <a:t>Die Schule Stäfa ist eine förderorientierte Schule. </a:t>
            </a:r>
            <a:r>
              <a:rPr lang="de-CH" sz="2400" b="1" dirty="0">
                <a:solidFill>
                  <a:schemeClr val="bg1"/>
                </a:solidFill>
                <a:latin typeface="Chalkboard" panose="03050602040202020205" pitchFamily="66" charset="77"/>
              </a:rPr>
              <a:t>Das Kind steht immer im Vordergrund.</a:t>
            </a:r>
            <a:r>
              <a:rPr lang="de-CH" sz="2400" dirty="0">
                <a:solidFill>
                  <a:schemeClr val="bg1"/>
                </a:solidFill>
                <a:latin typeface="Chalkboard" panose="03050602040202020205" pitchFamily="66" charset="77"/>
              </a:rPr>
              <a:t> Allen rund 265 Personen, die an der Schule Stäfa arbeiten, sind die Bedürfnisse Ihres Kindes ein Anliegen – egal, in welchem Bereich und auf welchem Niveau.</a:t>
            </a:r>
          </a:p>
          <a:p>
            <a:pPr>
              <a:defRPr/>
            </a:pPr>
            <a:endParaRPr lang="de-CH" sz="1900" dirty="0">
              <a:solidFill>
                <a:schemeClr val="bg1"/>
              </a:solidFill>
              <a:latin typeface="Chalkboard" panose="03050602040202020205" pitchFamily="66" charset="77"/>
            </a:endParaRPr>
          </a:p>
          <a:p>
            <a:pPr>
              <a:defRPr/>
            </a:pPr>
            <a:endParaRPr lang="de-CH" sz="1900" dirty="0">
              <a:solidFill>
                <a:schemeClr val="bg1"/>
              </a:solidFill>
              <a:latin typeface="Chalkboard" panose="03050602040202020205" pitchFamily="66" charset="77"/>
            </a:endParaRPr>
          </a:p>
          <a:p>
            <a:pPr>
              <a:defRPr/>
            </a:pPr>
            <a:r>
              <a:rPr lang="de-CH" sz="2400" dirty="0">
                <a:solidFill>
                  <a:schemeClr val="bg1"/>
                </a:solidFill>
                <a:latin typeface="Chalkboard" panose="03050602040202020205" pitchFamily="66" charset="77"/>
              </a:rPr>
              <a:t>Unsere über </a:t>
            </a:r>
            <a:r>
              <a:rPr lang="de-CH" sz="2400" b="1" dirty="0">
                <a:solidFill>
                  <a:schemeClr val="bg1"/>
                </a:solidFill>
                <a:latin typeface="Chalkboard" panose="03050602040202020205" pitchFamily="66" charset="77"/>
              </a:rPr>
              <a:t>1'300 Schülerinnen &amp; Schüler </a:t>
            </a:r>
            <a:r>
              <a:rPr lang="de-CH" sz="2400" dirty="0">
                <a:solidFill>
                  <a:schemeClr val="bg1"/>
                </a:solidFill>
                <a:latin typeface="Chalkboard" panose="03050602040202020205" pitchFamily="66" charset="77"/>
              </a:rPr>
              <a:t>sind in 76 Klassen auf fünf Schuleinheiten verteilt.</a:t>
            </a:r>
          </a:p>
        </p:txBody>
      </p:sp>
      <p:sp>
        <p:nvSpPr>
          <p:cNvPr id="6" name="TextBox 5">
            <a:extLst>
              <a:ext uri="{FF2B5EF4-FFF2-40B4-BE49-F238E27FC236}">
                <a16:creationId xmlns:a16="http://schemas.microsoft.com/office/drawing/2014/main" id="{7900F23E-E368-5EAF-010C-FCAFBACF2109}"/>
              </a:ext>
            </a:extLst>
          </p:cNvPr>
          <p:cNvSpPr txBox="1"/>
          <p:nvPr/>
        </p:nvSpPr>
        <p:spPr>
          <a:xfrm>
            <a:off x="132560" y="4122640"/>
            <a:ext cx="3771928" cy="346249"/>
          </a:xfrm>
          <a:prstGeom prst="rect">
            <a:avLst/>
          </a:prstGeom>
          <a:noFill/>
        </p:spPr>
        <p:txBody>
          <a:bodyPr wrap="square">
            <a:spAutoFit/>
          </a:bodyPr>
          <a:lstStyle/>
          <a:p>
            <a:r>
              <a:rPr lang="de-CH" sz="1650" dirty="0">
                <a:solidFill>
                  <a:schemeClr val="bg1"/>
                </a:solidFill>
                <a:latin typeface="Chalkboard" panose="03050602040202020205" pitchFamily="66" charset="77"/>
              </a:rPr>
              <a:t>Schulhaus Kirchbühl Nord</a:t>
            </a:r>
            <a:endParaRPr lang="de-CH" sz="1650" dirty="0">
              <a:solidFill>
                <a:schemeClr val="bg1"/>
              </a:solidFill>
            </a:endParaRPr>
          </a:p>
        </p:txBody>
      </p:sp>
      <p:pic>
        <p:nvPicPr>
          <p:cNvPr id="4" name="Picture 2" descr="A building with trees in front of it&#10;&#10;Description automatically generated with low confidence">
            <a:extLst>
              <a:ext uri="{FF2B5EF4-FFF2-40B4-BE49-F238E27FC236}">
                <a16:creationId xmlns:a16="http://schemas.microsoft.com/office/drawing/2014/main" id="{D71F7FC9-9E7B-6DBC-52ED-9BD7DF0B833E}"/>
              </a:ext>
            </a:extLst>
          </p:cNvPr>
          <p:cNvPicPr>
            <a:picLocks noChangeAspect="1"/>
          </p:cNvPicPr>
          <p:nvPr/>
        </p:nvPicPr>
        <p:blipFill rotWithShape="1">
          <a:blip r:embed="rId2"/>
          <a:srcRect l="10430" r="15931" b="2"/>
          <a:stretch/>
        </p:blipFill>
        <p:spPr>
          <a:xfrm>
            <a:off x="20" y="10"/>
            <a:ext cx="4407388" cy="4009961"/>
          </a:xfrm>
          <a:prstGeom prst="rect">
            <a:avLst/>
          </a:prstGeom>
        </p:spPr>
      </p:pic>
    </p:spTree>
    <p:extLst>
      <p:ext uri="{BB962C8B-B14F-4D97-AF65-F5344CB8AC3E}">
        <p14:creationId xmlns:p14="http://schemas.microsoft.com/office/powerpoint/2010/main" val="19561079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F761BD30-E9BE-F68F-14A7-911766DFCCA2}"/>
              </a:ext>
            </a:extLst>
          </p:cNvPr>
          <p:cNvSpPr/>
          <p:nvPr/>
        </p:nvSpPr>
        <p:spPr>
          <a:xfrm>
            <a:off x="721195" y="1641010"/>
            <a:ext cx="10749610" cy="3575979"/>
          </a:xfrm>
          <a:prstGeom prst="rect">
            <a:avLst/>
          </a:prstGeom>
        </p:spPr>
        <p:txBody>
          <a:bodyPr wrap="square">
            <a:spAutoFit/>
          </a:bodyPr>
          <a:lstStyle/>
          <a:p>
            <a:pPr>
              <a:tabLst>
                <a:tab pos="711200" algn="l"/>
              </a:tabLst>
              <a:defRPr sz="1800">
                <a:solidFill>
                  <a:srgbClr val="000000"/>
                </a:solidFill>
                <a:latin typeface="+mn-lt"/>
                <a:ea typeface="+mn-ea"/>
                <a:cs typeface="+mn-cs"/>
                <a:sym typeface="Arial"/>
              </a:defRPr>
            </a:pPr>
            <a:r>
              <a:rPr lang="de-CH" sz="3200" b="1" dirty="0">
                <a:solidFill>
                  <a:schemeClr val="bg1"/>
                </a:solidFill>
                <a:latin typeface="Chalkboard" panose="03050602040202020205" pitchFamily="66" charset="77"/>
                <a:sym typeface="Arial"/>
              </a:rPr>
              <a:t>Pädagogische Grundsätze</a:t>
            </a:r>
          </a:p>
          <a:p>
            <a:pPr>
              <a:tabLst>
                <a:tab pos="711200" algn="l"/>
              </a:tabLst>
              <a:defRPr sz="1800">
                <a:solidFill>
                  <a:srgbClr val="000000"/>
                </a:solidFill>
                <a:latin typeface="+mn-lt"/>
                <a:ea typeface="+mn-ea"/>
                <a:cs typeface="+mn-cs"/>
                <a:sym typeface="Arial"/>
              </a:defRPr>
            </a:pPr>
            <a:endParaRPr lang="de-CH" dirty="0">
              <a:solidFill>
                <a:schemeClr val="bg1"/>
              </a:solidFill>
              <a:latin typeface="Chalkboard" panose="03050602040202020205" pitchFamily="66" charset="77"/>
              <a:sym typeface="Arial"/>
            </a:endParaRPr>
          </a:p>
          <a:p>
            <a:pPr marL="342900" indent="-342900">
              <a:lnSpc>
                <a:spcPct val="150000"/>
              </a:lnSpc>
              <a:buFont typeface="Wingdings" pitchFamily="2" charset="2"/>
              <a:buChar char="ü"/>
              <a:tabLst>
                <a:tab pos="711200" algn="l"/>
              </a:tabLst>
              <a:defRPr sz="1800">
                <a:solidFill>
                  <a:srgbClr val="000000"/>
                </a:solidFill>
                <a:latin typeface="+mn-lt"/>
                <a:ea typeface="+mn-ea"/>
                <a:cs typeface="+mn-cs"/>
                <a:sym typeface="Arial"/>
              </a:defRPr>
            </a:pPr>
            <a:r>
              <a:rPr lang="de-CH" sz="2400" dirty="0">
                <a:solidFill>
                  <a:schemeClr val="bg1"/>
                </a:solidFill>
                <a:latin typeface="Chalkboard" panose="03050602040202020205" pitchFamily="66" charset="77"/>
                <a:sym typeface="Arial"/>
              </a:rPr>
              <a:t>Ressourcenorientierte Arbeit, bei welchem das Kinder im Zentrum steht.</a:t>
            </a:r>
          </a:p>
          <a:p>
            <a:pPr marL="342900" indent="-342900">
              <a:lnSpc>
                <a:spcPct val="150000"/>
              </a:lnSpc>
              <a:buFont typeface="Wingdings" pitchFamily="2" charset="2"/>
              <a:buChar char="ü"/>
              <a:tabLst>
                <a:tab pos="711200" algn="l"/>
              </a:tabLst>
              <a:defRPr sz="1800">
                <a:solidFill>
                  <a:srgbClr val="000000"/>
                </a:solidFill>
                <a:latin typeface="+mn-lt"/>
                <a:ea typeface="+mn-ea"/>
                <a:cs typeface="+mn-cs"/>
                <a:sym typeface="Arial"/>
              </a:defRPr>
            </a:pPr>
            <a:r>
              <a:rPr lang="de-CH" sz="2400" dirty="0">
                <a:solidFill>
                  <a:schemeClr val="bg1"/>
                </a:solidFill>
                <a:latin typeface="Chalkboard" panose="03050602040202020205" pitchFamily="66" charset="77"/>
                <a:sym typeface="Arial"/>
              </a:rPr>
              <a:t>Die Zusammenarbeit mit Ihnen als Eltern ist wesentlich.</a:t>
            </a:r>
          </a:p>
          <a:p>
            <a:pPr marL="342900" indent="-342900">
              <a:lnSpc>
                <a:spcPct val="150000"/>
              </a:lnSpc>
              <a:buFont typeface="Wingdings" pitchFamily="2" charset="2"/>
              <a:buChar char="ü"/>
              <a:tabLst>
                <a:tab pos="711200" algn="l"/>
              </a:tabLst>
              <a:defRPr sz="1800">
                <a:solidFill>
                  <a:srgbClr val="000000"/>
                </a:solidFill>
                <a:latin typeface="+mn-lt"/>
                <a:ea typeface="+mn-ea"/>
                <a:cs typeface="+mn-cs"/>
                <a:sym typeface="Arial"/>
              </a:defRPr>
            </a:pPr>
            <a:r>
              <a:rPr lang="de-CH" sz="2400" dirty="0">
                <a:solidFill>
                  <a:schemeClr val="bg1"/>
                </a:solidFill>
                <a:latin typeface="Chalkboard" panose="03050602040202020205" pitchFamily="66" charset="77"/>
                <a:sym typeface="Arial"/>
              </a:rPr>
              <a:t>Ausgewogene und kindergerechte Ernährung.</a:t>
            </a:r>
          </a:p>
          <a:p>
            <a:pPr marL="342900" indent="-342900">
              <a:lnSpc>
                <a:spcPct val="150000"/>
              </a:lnSpc>
              <a:buFont typeface="Wingdings" pitchFamily="2" charset="2"/>
              <a:buChar char="ü"/>
              <a:tabLst>
                <a:tab pos="711200" algn="l"/>
              </a:tabLst>
              <a:defRPr sz="1800">
                <a:solidFill>
                  <a:srgbClr val="000000"/>
                </a:solidFill>
                <a:latin typeface="+mn-lt"/>
                <a:ea typeface="+mn-ea"/>
                <a:cs typeface="+mn-cs"/>
                <a:sym typeface="Arial"/>
              </a:defRPr>
            </a:pPr>
            <a:r>
              <a:rPr lang="de-CH" sz="2400" dirty="0">
                <a:solidFill>
                  <a:schemeClr val="bg1"/>
                </a:solidFill>
                <a:latin typeface="Chalkboard" panose="03050602040202020205" pitchFamily="66" charset="77"/>
                <a:sym typeface="Arial"/>
              </a:rPr>
              <a:t>Die Betreuungspersonen pflegen eine vertrauensvolle Beziehung.</a:t>
            </a:r>
          </a:p>
          <a:p>
            <a:pPr marL="342900" indent="-342900">
              <a:lnSpc>
                <a:spcPct val="150000"/>
              </a:lnSpc>
              <a:buFont typeface="Wingdings" pitchFamily="2" charset="2"/>
              <a:buChar char="ü"/>
              <a:tabLst>
                <a:tab pos="711200" algn="l"/>
              </a:tabLst>
              <a:defRPr sz="1800">
                <a:solidFill>
                  <a:srgbClr val="000000"/>
                </a:solidFill>
                <a:latin typeface="+mn-lt"/>
                <a:ea typeface="+mn-ea"/>
                <a:cs typeface="+mn-cs"/>
                <a:sym typeface="Arial"/>
              </a:defRPr>
            </a:pPr>
            <a:r>
              <a:rPr lang="de-CH" sz="2400" dirty="0">
                <a:solidFill>
                  <a:schemeClr val="bg1"/>
                </a:solidFill>
                <a:latin typeface="Chalkboard" panose="03050602040202020205" pitchFamily="66" charset="77"/>
                <a:sym typeface="Arial"/>
              </a:rPr>
              <a:t>Die Kinder sollen ihre Selbständigkeit weiterentwickeln. </a:t>
            </a:r>
          </a:p>
        </p:txBody>
      </p:sp>
    </p:spTree>
    <p:extLst>
      <p:ext uri="{BB962C8B-B14F-4D97-AF65-F5344CB8AC3E}">
        <p14:creationId xmlns:p14="http://schemas.microsoft.com/office/powerpoint/2010/main" val="20382059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DC103E27-7FFD-C888-973D-A5A2BFD6F0D0}"/>
              </a:ext>
            </a:extLst>
          </p:cNvPr>
          <p:cNvSpPr/>
          <p:nvPr/>
        </p:nvSpPr>
        <p:spPr>
          <a:xfrm>
            <a:off x="905590" y="1443841"/>
            <a:ext cx="10851776" cy="4302716"/>
          </a:xfrm>
          <a:prstGeom prst="rect">
            <a:avLst/>
          </a:prstGeom>
        </p:spPr>
        <p:txBody>
          <a:bodyPr wrap="square">
            <a:spAutoFit/>
          </a:bodyPr>
          <a:lstStyle/>
          <a:p>
            <a:pPr>
              <a:lnSpc>
                <a:spcPct val="90000"/>
              </a:lnSpc>
              <a:defRPr sz="1800">
                <a:solidFill>
                  <a:srgbClr val="000000"/>
                </a:solidFill>
                <a:latin typeface="+mn-lt"/>
                <a:ea typeface="+mn-ea"/>
                <a:cs typeface="+mn-cs"/>
                <a:sym typeface="Arial"/>
              </a:defRPr>
            </a:pPr>
            <a:r>
              <a:rPr lang="de-CH" sz="3200" b="1" dirty="0">
                <a:solidFill>
                  <a:schemeClr val="bg1"/>
                </a:solidFill>
                <a:latin typeface="Chalkboard" panose="03050602040202020205" pitchFamily="66" charset="77"/>
                <a:sym typeface="Arial"/>
              </a:rPr>
              <a:t>Ferienbetreuung</a:t>
            </a:r>
          </a:p>
          <a:p>
            <a:pPr>
              <a:lnSpc>
                <a:spcPct val="90000"/>
              </a:lnSpc>
              <a:defRPr sz="1800">
                <a:solidFill>
                  <a:srgbClr val="000000"/>
                </a:solidFill>
                <a:latin typeface="+mn-lt"/>
                <a:ea typeface="+mn-ea"/>
                <a:cs typeface="+mn-cs"/>
                <a:sym typeface="Arial"/>
              </a:defRPr>
            </a:pPr>
            <a:endParaRPr lang="de-CH" sz="3200" b="1" dirty="0">
              <a:solidFill>
                <a:schemeClr val="bg1"/>
              </a:solidFill>
              <a:latin typeface="Chalkboard" panose="03050602040202020205" pitchFamily="66" charset="77"/>
              <a:sym typeface="Arial"/>
            </a:endParaRPr>
          </a:p>
          <a:p>
            <a:pPr marL="342900" indent="-342900">
              <a:lnSpc>
                <a:spcPct val="90000"/>
              </a:lnSpc>
              <a:buSzPct val="100000"/>
              <a:buFont typeface="Wingdings" pitchFamily="2" charset="2"/>
              <a:buChar char="ü"/>
              <a:defRPr sz="1800">
                <a:solidFill>
                  <a:srgbClr val="000000"/>
                </a:solidFill>
                <a:latin typeface="+mn-lt"/>
                <a:ea typeface="+mn-ea"/>
                <a:cs typeface="+mn-cs"/>
                <a:sym typeface="Arial"/>
              </a:defRPr>
            </a:pPr>
            <a:r>
              <a:rPr lang="de-CH" sz="2400" dirty="0">
                <a:solidFill>
                  <a:schemeClr val="bg1"/>
                </a:solidFill>
                <a:latin typeface="Chalkboard" panose="03050602040202020205" pitchFamily="66" charset="77"/>
                <a:sym typeface="Arial"/>
              </a:rPr>
              <a:t>Herbstferien 1 Woche  (in der 2. Ferienwoche)</a:t>
            </a:r>
          </a:p>
          <a:p>
            <a:pPr>
              <a:lnSpc>
                <a:spcPct val="90000"/>
              </a:lnSpc>
              <a:buSzPct val="100000"/>
              <a:defRPr sz="1800">
                <a:solidFill>
                  <a:srgbClr val="000000"/>
                </a:solidFill>
                <a:latin typeface="+mn-lt"/>
                <a:ea typeface="+mn-ea"/>
                <a:cs typeface="+mn-cs"/>
                <a:sym typeface="Arial"/>
              </a:defRPr>
            </a:pPr>
            <a:endParaRPr lang="de-CH" sz="2400" dirty="0">
              <a:solidFill>
                <a:schemeClr val="bg1"/>
              </a:solidFill>
              <a:latin typeface="Chalkboard" panose="03050602040202020205" pitchFamily="66" charset="77"/>
              <a:sym typeface="Arial"/>
            </a:endParaRPr>
          </a:p>
          <a:p>
            <a:pPr marL="342900" indent="-342900">
              <a:lnSpc>
                <a:spcPct val="90000"/>
              </a:lnSpc>
              <a:buSzPct val="100000"/>
              <a:buFont typeface="Wingdings" pitchFamily="2" charset="2"/>
              <a:buChar char="ü"/>
              <a:defRPr sz="1800">
                <a:solidFill>
                  <a:srgbClr val="000000"/>
                </a:solidFill>
                <a:latin typeface="+mn-lt"/>
                <a:ea typeface="+mn-ea"/>
                <a:cs typeface="+mn-cs"/>
                <a:sym typeface="Arial"/>
              </a:defRPr>
            </a:pPr>
            <a:r>
              <a:rPr lang="de-CH" sz="2400" dirty="0">
                <a:solidFill>
                  <a:schemeClr val="bg1"/>
                </a:solidFill>
                <a:latin typeface="Chalkboard" panose="03050602040202020205" pitchFamily="66" charset="77"/>
                <a:sym typeface="Arial"/>
              </a:rPr>
              <a:t>Sportferien 2 Wochen</a:t>
            </a:r>
          </a:p>
          <a:p>
            <a:pPr marL="342900" indent="-342900">
              <a:lnSpc>
                <a:spcPct val="90000"/>
              </a:lnSpc>
              <a:buSzPct val="100000"/>
              <a:buFont typeface="Wingdings" pitchFamily="2" charset="2"/>
              <a:buChar char="ü"/>
              <a:defRPr sz="1800">
                <a:solidFill>
                  <a:srgbClr val="000000"/>
                </a:solidFill>
                <a:latin typeface="+mn-lt"/>
                <a:ea typeface="+mn-ea"/>
                <a:cs typeface="+mn-cs"/>
                <a:sym typeface="Arial"/>
              </a:defRPr>
            </a:pPr>
            <a:endParaRPr lang="de-CH" sz="2400" dirty="0">
              <a:solidFill>
                <a:schemeClr val="bg1"/>
              </a:solidFill>
              <a:latin typeface="Chalkboard" panose="03050602040202020205" pitchFamily="66" charset="77"/>
              <a:sym typeface="Arial"/>
            </a:endParaRPr>
          </a:p>
          <a:p>
            <a:pPr marL="342900" indent="-342900">
              <a:lnSpc>
                <a:spcPct val="90000"/>
              </a:lnSpc>
              <a:buSzPct val="100000"/>
              <a:buFont typeface="Wingdings" pitchFamily="2" charset="2"/>
              <a:buChar char="ü"/>
              <a:defRPr sz="1800">
                <a:solidFill>
                  <a:srgbClr val="000000"/>
                </a:solidFill>
                <a:latin typeface="+mn-lt"/>
                <a:ea typeface="+mn-ea"/>
                <a:cs typeface="+mn-cs"/>
                <a:sym typeface="Arial"/>
              </a:defRPr>
            </a:pPr>
            <a:r>
              <a:rPr lang="de-CH" sz="2400" dirty="0">
                <a:solidFill>
                  <a:schemeClr val="bg1"/>
                </a:solidFill>
                <a:latin typeface="Chalkboard" panose="03050602040202020205" pitchFamily="66" charset="77"/>
                <a:sym typeface="Arial"/>
              </a:rPr>
              <a:t>Frühlingsferien 2 Wochen</a:t>
            </a:r>
          </a:p>
          <a:p>
            <a:pPr>
              <a:lnSpc>
                <a:spcPct val="90000"/>
              </a:lnSpc>
              <a:buSzPct val="100000"/>
              <a:defRPr sz="1800">
                <a:solidFill>
                  <a:srgbClr val="000000"/>
                </a:solidFill>
                <a:latin typeface="+mn-lt"/>
                <a:ea typeface="+mn-ea"/>
                <a:cs typeface="+mn-cs"/>
                <a:sym typeface="Arial"/>
              </a:defRPr>
            </a:pPr>
            <a:endParaRPr lang="de-CH" sz="2400" dirty="0">
              <a:solidFill>
                <a:schemeClr val="bg1"/>
              </a:solidFill>
              <a:latin typeface="Chalkboard" panose="03050602040202020205" pitchFamily="66" charset="77"/>
              <a:sym typeface="Arial"/>
            </a:endParaRPr>
          </a:p>
          <a:p>
            <a:pPr marL="342900" indent="-342900">
              <a:lnSpc>
                <a:spcPct val="90000"/>
              </a:lnSpc>
              <a:buSzPct val="100000"/>
              <a:buFont typeface="Wingdings" pitchFamily="2" charset="2"/>
              <a:buChar char="ü"/>
              <a:defRPr sz="1800">
                <a:solidFill>
                  <a:srgbClr val="000000"/>
                </a:solidFill>
                <a:latin typeface="+mn-lt"/>
                <a:ea typeface="+mn-ea"/>
                <a:cs typeface="+mn-cs"/>
                <a:sym typeface="Arial"/>
              </a:defRPr>
            </a:pPr>
            <a:r>
              <a:rPr lang="de-CH" sz="2400" dirty="0">
                <a:solidFill>
                  <a:schemeClr val="bg1"/>
                </a:solidFill>
                <a:latin typeface="Chalkboard" panose="03050602040202020205" pitchFamily="66" charset="77"/>
                <a:sym typeface="Arial"/>
              </a:rPr>
              <a:t>Sommerferien 3 Wochen  (in der 1., 4. + 5. Ferienwoche)</a:t>
            </a:r>
          </a:p>
          <a:p>
            <a:pPr marL="342900" indent="-342900">
              <a:lnSpc>
                <a:spcPct val="90000"/>
              </a:lnSpc>
              <a:buSzPct val="100000"/>
              <a:buFont typeface="Wingdings" pitchFamily="2" charset="2"/>
              <a:buChar char="ü"/>
              <a:defRPr sz="1800">
                <a:solidFill>
                  <a:srgbClr val="000000"/>
                </a:solidFill>
                <a:latin typeface="+mn-lt"/>
                <a:ea typeface="+mn-ea"/>
                <a:cs typeface="+mn-cs"/>
                <a:sym typeface="Arial"/>
              </a:defRPr>
            </a:pPr>
            <a:endParaRPr lang="de-CH" sz="2400" dirty="0">
              <a:solidFill>
                <a:schemeClr val="bg1"/>
              </a:solidFill>
              <a:latin typeface="Chalkboard" panose="03050602040202020205" pitchFamily="66" charset="77"/>
              <a:sym typeface="Arial"/>
            </a:endParaRPr>
          </a:p>
          <a:p>
            <a:pPr>
              <a:lnSpc>
                <a:spcPct val="90000"/>
              </a:lnSpc>
              <a:buSzPct val="100000"/>
              <a:defRPr sz="1800">
                <a:solidFill>
                  <a:srgbClr val="000000"/>
                </a:solidFill>
                <a:latin typeface="+mn-lt"/>
                <a:ea typeface="+mn-ea"/>
                <a:cs typeface="+mn-cs"/>
                <a:sym typeface="Arial"/>
              </a:defRPr>
            </a:pPr>
            <a:r>
              <a:rPr lang="de-CH" sz="2400" dirty="0">
                <a:solidFill>
                  <a:schemeClr val="bg1"/>
                </a:solidFill>
                <a:latin typeface="Chalkboard" panose="03050602040202020205" pitchFamily="66" charset="77"/>
                <a:sym typeface="Arial"/>
              </a:rPr>
              <a:t>Die Ferienbetreuung findet im Mikado Kirchbühl und </a:t>
            </a:r>
            <a:r>
              <a:rPr lang="de-CH" sz="2400" dirty="0" err="1">
                <a:solidFill>
                  <a:schemeClr val="bg1"/>
                </a:solidFill>
                <a:latin typeface="Chalkboard" panose="03050602040202020205" pitchFamily="66" charset="77"/>
                <a:sym typeface="Arial"/>
              </a:rPr>
              <a:t>Tränkebach</a:t>
            </a:r>
            <a:r>
              <a:rPr lang="de-CH" sz="2400" dirty="0">
                <a:solidFill>
                  <a:schemeClr val="bg1"/>
                </a:solidFill>
                <a:latin typeface="Chalkboard" panose="03050602040202020205" pitchFamily="66" charset="77"/>
                <a:sym typeface="Arial"/>
              </a:rPr>
              <a:t> statt.</a:t>
            </a:r>
          </a:p>
          <a:p>
            <a:pPr marL="342900" indent="-342900">
              <a:lnSpc>
                <a:spcPct val="90000"/>
              </a:lnSpc>
              <a:buSzPct val="100000"/>
              <a:buFont typeface="Wingdings" pitchFamily="2" charset="2"/>
              <a:buChar char="ü"/>
              <a:defRPr sz="1800">
                <a:solidFill>
                  <a:srgbClr val="000000"/>
                </a:solidFill>
                <a:latin typeface="+mn-lt"/>
                <a:ea typeface="+mn-ea"/>
                <a:cs typeface="+mn-cs"/>
                <a:sym typeface="Arial"/>
              </a:defRPr>
            </a:pPr>
            <a:endParaRPr lang="de-CH" sz="2400" dirty="0">
              <a:solidFill>
                <a:schemeClr val="tx1">
                  <a:lumMod val="50000"/>
                </a:schemeClr>
              </a:solidFill>
              <a:latin typeface="Chalkboard" panose="03050602040202020205" pitchFamily="66" charset="77"/>
              <a:sym typeface="Arial"/>
            </a:endParaRPr>
          </a:p>
        </p:txBody>
      </p:sp>
    </p:spTree>
    <p:extLst>
      <p:ext uri="{BB962C8B-B14F-4D97-AF65-F5344CB8AC3E}">
        <p14:creationId xmlns:p14="http://schemas.microsoft.com/office/powerpoint/2010/main" val="37251802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4B21985D-D207-90CF-1F97-97F642419E0D}"/>
              </a:ext>
            </a:extLst>
          </p:cNvPr>
          <p:cNvSpPr txBox="1"/>
          <p:nvPr/>
        </p:nvSpPr>
        <p:spPr>
          <a:xfrm>
            <a:off x="925372" y="1259913"/>
            <a:ext cx="10793661" cy="4124206"/>
          </a:xfrm>
          <a:prstGeom prst="rect">
            <a:avLst/>
          </a:prstGeom>
          <a:noFill/>
        </p:spPr>
        <p:txBody>
          <a:bodyPr wrap="square" rtlCol="0">
            <a:spAutoFit/>
          </a:bodyPr>
          <a:lstStyle/>
          <a:p>
            <a:pPr>
              <a:buSzPct val="100000"/>
              <a:defRPr sz="1800">
                <a:solidFill>
                  <a:srgbClr val="000000"/>
                </a:solidFill>
                <a:latin typeface="+mn-lt"/>
                <a:ea typeface="+mn-ea"/>
                <a:cs typeface="+mn-cs"/>
                <a:sym typeface="Arial"/>
              </a:defRPr>
            </a:pPr>
            <a:r>
              <a:rPr lang="de-CH" sz="3200" b="1" dirty="0">
                <a:solidFill>
                  <a:schemeClr val="bg1"/>
                </a:solidFill>
                <a:latin typeface="Chalkboard" panose="03050602040202020205" pitchFamily="66" charset="77"/>
                <a:sym typeface="Arial"/>
              </a:rPr>
              <a:t>Anmeldeinformationen</a:t>
            </a:r>
          </a:p>
          <a:p>
            <a:pPr marL="342900" indent="-342900">
              <a:lnSpc>
                <a:spcPct val="150000"/>
              </a:lnSpc>
              <a:buSzPct val="100000"/>
              <a:buFont typeface="Wingdings" pitchFamily="2" charset="2"/>
              <a:buChar char="ü"/>
              <a:defRPr sz="1800">
                <a:solidFill>
                  <a:srgbClr val="000000"/>
                </a:solidFill>
                <a:latin typeface="+mn-lt"/>
                <a:ea typeface="+mn-ea"/>
                <a:cs typeface="+mn-cs"/>
                <a:sym typeface="Arial"/>
              </a:defRPr>
            </a:pPr>
            <a:r>
              <a:rPr lang="de-CH" sz="2400" dirty="0">
                <a:solidFill>
                  <a:schemeClr val="bg1"/>
                </a:solidFill>
                <a:latin typeface="Chalkboard" panose="03050602040202020205" pitchFamily="66" charset="77"/>
              </a:rPr>
              <a:t>Die Anmeldungen werden mit dem Zuteilungsbrief Ende Mai 2025 von der Lehrperson verschickt. </a:t>
            </a:r>
          </a:p>
          <a:p>
            <a:pPr marL="342900" indent="-342900">
              <a:lnSpc>
                <a:spcPct val="150000"/>
              </a:lnSpc>
              <a:buSzPct val="100000"/>
              <a:buFont typeface="Wingdings" pitchFamily="2" charset="2"/>
              <a:buChar char="ü"/>
              <a:defRPr sz="1800">
                <a:solidFill>
                  <a:srgbClr val="000000"/>
                </a:solidFill>
                <a:latin typeface="+mn-lt"/>
                <a:ea typeface="+mn-ea"/>
                <a:cs typeface="+mn-cs"/>
                <a:sym typeface="Arial"/>
              </a:defRPr>
            </a:pPr>
            <a:r>
              <a:rPr lang="de-CH" sz="2400" dirty="0">
                <a:solidFill>
                  <a:schemeClr val="bg1"/>
                </a:solidFill>
                <a:latin typeface="Chalkboard" panose="03050602040202020205" pitchFamily="66" charset="77"/>
              </a:rPr>
              <a:t>Anmeldeschluss ist am 13. Juni 2025.</a:t>
            </a:r>
            <a:endParaRPr lang="de-CH" sz="2400" dirty="0">
              <a:solidFill>
                <a:schemeClr val="bg1"/>
              </a:solidFill>
              <a:latin typeface="Chalkboard" panose="03050602040202020205" pitchFamily="66" charset="77"/>
              <a:sym typeface="Arial"/>
            </a:endParaRPr>
          </a:p>
          <a:p>
            <a:pPr marL="342900" indent="-342900">
              <a:lnSpc>
                <a:spcPct val="150000"/>
              </a:lnSpc>
              <a:buSzPct val="100000"/>
              <a:buFont typeface="Wingdings" pitchFamily="2" charset="2"/>
              <a:buChar char="ü"/>
              <a:defRPr sz="1800">
                <a:solidFill>
                  <a:srgbClr val="000000"/>
                </a:solidFill>
                <a:latin typeface="+mn-lt"/>
                <a:ea typeface="+mn-ea"/>
                <a:cs typeface="+mn-cs"/>
                <a:sym typeface="Arial"/>
              </a:defRPr>
            </a:pPr>
            <a:r>
              <a:rPr lang="de-CH" sz="2400" dirty="0">
                <a:solidFill>
                  <a:schemeClr val="bg1"/>
                </a:solidFill>
                <a:latin typeface="Chalkboard" panose="03050602040202020205" pitchFamily="66" charset="77"/>
                <a:sym typeface="Arial"/>
              </a:rPr>
              <a:t>Die Anmeldung ist verbindlich und gilt für ein Schuljahr.</a:t>
            </a:r>
          </a:p>
          <a:p>
            <a:pPr marL="342900" indent="-342900">
              <a:lnSpc>
                <a:spcPct val="150000"/>
              </a:lnSpc>
              <a:buSzPct val="100000"/>
              <a:buFont typeface="Wingdings" pitchFamily="2" charset="2"/>
              <a:buChar char="ü"/>
              <a:defRPr sz="1800">
                <a:solidFill>
                  <a:srgbClr val="000000"/>
                </a:solidFill>
                <a:latin typeface="+mn-lt"/>
                <a:ea typeface="+mn-ea"/>
                <a:cs typeface="+mn-cs"/>
                <a:sym typeface="Arial"/>
              </a:defRPr>
            </a:pPr>
            <a:r>
              <a:rPr lang="de-CH" sz="2400" dirty="0">
                <a:solidFill>
                  <a:schemeClr val="bg1"/>
                </a:solidFill>
                <a:latin typeface="Chalkboard" panose="03050602040202020205" pitchFamily="66" charset="77"/>
                <a:sym typeface="Arial"/>
              </a:rPr>
              <a:t>Die Kosten sind abhängig von den Leistungen und Ihrem steuerbaren Einkommen.</a:t>
            </a:r>
          </a:p>
          <a:p>
            <a:pPr>
              <a:buSzPct val="100000"/>
              <a:defRPr sz="1800">
                <a:solidFill>
                  <a:srgbClr val="000000"/>
                </a:solidFill>
                <a:latin typeface="+mn-lt"/>
                <a:ea typeface="+mn-ea"/>
                <a:cs typeface="+mn-cs"/>
                <a:sym typeface="Arial"/>
              </a:defRPr>
            </a:pPr>
            <a:endParaRPr lang="de-CH" sz="3200" dirty="0">
              <a:solidFill>
                <a:schemeClr val="tx1">
                  <a:lumMod val="50000"/>
                </a:schemeClr>
              </a:solidFill>
              <a:latin typeface="Chalkboard" panose="03050602040202020205" pitchFamily="66" charset="77"/>
              <a:sym typeface="Arial"/>
            </a:endParaRPr>
          </a:p>
          <a:p>
            <a:endParaRPr lang="de-CH" dirty="0"/>
          </a:p>
        </p:txBody>
      </p:sp>
    </p:spTree>
    <p:extLst>
      <p:ext uri="{BB962C8B-B14F-4D97-AF65-F5344CB8AC3E}">
        <p14:creationId xmlns:p14="http://schemas.microsoft.com/office/powerpoint/2010/main" val="8857926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A2879F6F-743F-ED3B-E4B3-B41B7E1ABE7A}"/>
              </a:ext>
            </a:extLst>
          </p:cNvPr>
          <p:cNvSpPr txBox="1"/>
          <p:nvPr/>
        </p:nvSpPr>
        <p:spPr>
          <a:xfrm>
            <a:off x="820269" y="1301955"/>
            <a:ext cx="4823786" cy="3570208"/>
          </a:xfrm>
          <a:prstGeom prst="rect">
            <a:avLst/>
          </a:prstGeom>
          <a:noFill/>
        </p:spPr>
        <p:txBody>
          <a:bodyPr wrap="square" rtlCol="0">
            <a:spAutoFit/>
          </a:bodyPr>
          <a:lstStyle/>
          <a:p>
            <a:pPr>
              <a:buSzPct val="100000"/>
              <a:defRPr sz="1800">
                <a:solidFill>
                  <a:srgbClr val="000000"/>
                </a:solidFill>
                <a:latin typeface="+mn-lt"/>
                <a:ea typeface="+mn-ea"/>
                <a:cs typeface="+mn-cs"/>
                <a:sym typeface="Arial"/>
              </a:defRPr>
            </a:pPr>
            <a:r>
              <a:rPr lang="de-CH" sz="3200" b="1" dirty="0">
                <a:solidFill>
                  <a:srgbClr val="FFFFFF"/>
                </a:solidFill>
                <a:latin typeface="Chalkboard" panose="03050602040202020205" pitchFamily="66" charset="77"/>
                <a:sym typeface="Arial"/>
              </a:rPr>
              <a:t>Tarife</a:t>
            </a:r>
          </a:p>
          <a:p>
            <a:pPr>
              <a:buSzPct val="100000"/>
              <a:defRPr sz="1800">
                <a:solidFill>
                  <a:srgbClr val="000000"/>
                </a:solidFill>
                <a:latin typeface="+mn-lt"/>
                <a:ea typeface="+mn-ea"/>
                <a:cs typeface="+mn-cs"/>
                <a:sym typeface="Arial"/>
              </a:defRPr>
            </a:pPr>
            <a:endParaRPr lang="de-CH" sz="2400" dirty="0">
              <a:solidFill>
                <a:srgbClr val="FFFFFF"/>
              </a:solidFill>
              <a:latin typeface="Chalkboard" panose="03050602040202020205" pitchFamily="66" charset="77"/>
              <a:sym typeface="Arial"/>
            </a:endParaRPr>
          </a:p>
          <a:p>
            <a:pPr>
              <a:buSzPct val="100000"/>
              <a:defRPr sz="1800">
                <a:solidFill>
                  <a:srgbClr val="000000"/>
                </a:solidFill>
                <a:latin typeface="+mn-lt"/>
                <a:ea typeface="+mn-ea"/>
                <a:cs typeface="+mn-cs"/>
                <a:sym typeface="Arial"/>
              </a:defRPr>
            </a:pPr>
            <a:r>
              <a:rPr lang="de-CH" sz="2400" dirty="0">
                <a:solidFill>
                  <a:srgbClr val="FFFFFF"/>
                </a:solidFill>
                <a:latin typeface="Chalkboard" panose="03050602040202020205" pitchFamily="66" charset="77"/>
                <a:sym typeface="Arial"/>
              </a:rPr>
              <a:t>Die Tarifübersicht ist auf der </a:t>
            </a:r>
          </a:p>
          <a:p>
            <a:pPr>
              <a:buSzPct val="100000"/>
              <a:defRPr sz="1800">
                <a:solidFill>
                  <a:srgbClr val="000000"/>
                </a:solidFill>
                <a:latin typeface="+mn-lt"/>
                <a:ea typeface="+mn-ea"/>
                <a:cs typeface="+mn-cs"/>
                <a:sym typeface="Arial"/>
              </a:defRPr>
            </a:pPr>
            <a:r>
              <a:rPr lang="de-CH" sz="2400" dirty="0">
                <a:solidFill>
                  <a:srgbClr val="FFFFFF"/>
                </a:solidFill>
                <a:latin typeface="Chalkboard" panose="03050602040202020205" pitchFamily="66" charset="77"/>
                <a:sym typeface="Arial"/>
              </a:rPr>
              <a:t>Homepage </a:t>
            </a:r>
            <a:r>
              <a:rPr lang="de-CH" sz="2400" dirty="0">
                <a:solidFill>
                  <a:srgbClr val="FFFFFF"/>
                </a:solidFill>
                <a:latin typeface="Chalkboard" panose="03050602040202020205" pitchFamily="66" charset="77"/>
                <a:sym typeface="Arial"/>
                <a:hlinkClick r:id="rId2">
                  <a:extLst>
                    <a:ext uri="{A12FA001-AC4F-418D-AE19-62706E023703}">
                      <ahyp:hlinkClr xmlns:ahyp="http://schemas.microsoft.com/office/drawing/2018/hyperlinkcolor" val="tx"/>
                    </a:ext>
                  </a:extLst>
                </a:hlinkClick>
              </a:rPr>
              <a:t>www.schulestaefa.ch</a:t>
            </a:r>
            <a:r>
              <a:rPr lang="de-CH" sz="2400" dirty="0">
                <a:solidFill>
                  <a:srgbClr val="FFFFFF"/>
                </a:solidFill>
                <a:latin typeface="Chalkboard" panose="03050602040202020205" pitchFamily="66" charset="77"/>
                <a:sym typeface="Arial"/>
              </a:rPr>
              <a:t> / Über uns / Mikado unter Downloads Tarife für alle zugänglich.</a:t>
            </a:r>
          </a:p>
          <a:p>
            <a:pPr>
              <a:buSzPct val="100000"/>
              <a:defRPr sz="1800">
                <a:solidFill>
                  <a:srgbClr val="000000"/>
                </a:solidFill>
                <a:latin typeface="+mn-lt"/>
                <a:ea typeface="+mn-ea"/>
                <a:cs typeface="+mn-cs"/>
                <a:sym typeface="Arial"/>
              </a:defRPr>
            </a:pPr>
            <a:endParaRPr lang="de-CH" sz="3200" dirty="0">
              <a:solidFill>
                <a:schemeClr val="tx1">
                  <a:lumMod val="50000"/>
                </a:schemeClr>
              </a:solidFill>
              <a:latin typeface="Chalkboard" panose="03050602040202020205" pitchFamily="66" charset="77"/>
              <a:sym typeface="Arial"/>
            </a:endParaRPr>
          </a:p>
          <a:p>
            <a:endParaRPr lang="de-CH" dirty="0"/>
          </a:p>
        </p:txBody>
      </p:sp>
      <p:pic>
        <p:nvPicPr>
          <p:cNvPr id="5" name="Grafik 4">
            <a:extLst>
              <a:ext uri="{FF2B5EF4-FFF2-40B4-BE49-F238E27FC236}">
                <a16:creationId xmlns:a16="http://schemas.microsoft.com/office/drawing/2014/main" id="{9CBA07E4-9F2F-6AE2-45F9-4AFE9FEFBF28}"/>
              </a:ext>
            </a:extLst>
          </p:cNvPr>
          <p:cNvPicPr>
            <a:picLocks noChangeAspect="1"/>
          </p:cNvPicPr>
          <p:nvPr/>
        </p:nvPicPr>
        <p:blipFill>
          <a:blip r:embed="rId3"/>
          <a:srcRect t="30169"/>
          <a:stretch/>
        </p:blipFill>
        <p:spPr>
          <a:xfrm>
            <a:off x="6096000" y="1551336"/>
            <a:ext cx="5785306" cy="4359936"/>
          </a:xfrm>
          <a:prstGeom prst="rect">
            <a:avLst/>
          </a:prstGeom>
        </p:spPr>
      </p:pic>
    </p:spTree>
    <p:extLst>
      <p:ext uri="{BB962C8B-B14F-4D97-AF65-F5344CB8AC3E}">
        <p14:creationId xmlns:p14="http://schemas.microsoft.com/office/powerpoint/2010/main" val="32214388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280476" y="1901742"/>
            <a:ext cx="6174135" cy="828011"/>
          </a:xfrm>
        </p:spPr>
        <p:txBody>
          <a:bodyPr>
            <a:normAutofit/>
          </a:bodyPr>
          <a:lstStyle/>
          <a:p>
            <a:r>
              <a:rPr lang="de-CH" sz="3200" dirty="0">
                <a:latin typeface="Chalkboard" panose="03050602040202020205" pitchFamily="66" charset="77"/>
              </a:rPr>
              <a:t>Verkehrsinstruktion</a:t>
            </a:r>
          </a:p>
        </p:txBody>
      </p:sp>
      <p:sp>
        <p:nvSpPr>
          <p:cNvPr id="3" name="Inhaltsplatzhalter 2"/>
          <p:cNvSpPr>
            <a:spLocks noGrp="1"/>
          </p:cNvSpPr>
          <p:nvPr>
            <p:ph idx="1"/>
          </p:nvPr>
        </p:nvSpPr>
        <p:spPr>
          <a:xfrm>
            <a:off x="5868631" y="3429000"/>
            <a:ext cx="4997824" cy="1653988"/>
          </a:xfrm>
        </p:spPr>
        <p:txBody>
          <a:bodyPr>
            <a:normAutofit fontScale="25000" lnSpcReduction="20000"/>
          </a:bodyPr>
          <a:lstStyle/>
          <a:p>
            <a:pPr marL="0" indent="0">
              <a:buNone/>
            </a:pPr>
            <a:r>
              <a:rPr lang="de-CH" sz="12800" dirty="0">
                <a:solidFill>
                  <a:schemeClr val="bg1"/>
                </a:solidFill>
                <a:latin typeface="Chalkboard" panose="03050602040202020205" pitchFamily="66" charset="77"/>
              </a:rPr>
              <a:t>Kurzer Theorieteil im Kindergarten und anschliessend praktische Schulung</a:t>
            </a:r>
            <a:r>
              <a:rPr lang="de-CH" sz="9600" dirty="0">
                <a:solidFill>
                  <a:schemeClr val="bg1"/>
                </a:solidFill>
                <a:latin typeface="Chalkboard" panose="03050602040202020205" pitchFamily="66" charset="77"/>
              </a:rPr>
              <a:t>.</a:t>
            </a:r>
            <a:endParaRPr lang="de-CH" sz="7200" b="1" dirty="0">
              <a:solidFill>
                <a:schemeClr val="bg1"/>
              </a:solidFill>
            </a:endParaRPr>
          </a:p>
          <a:p>
            <a:pPr marL="0" indent="0">
              <a:buNone/>
            </a:pPr>
            <a:endParaRPr lang="de-CH" sz="7200" b="1" dirty="0">
              <a:solidFill>
                <a:srgbClr val="FF0000"/>
              </a:solidFill>
            </a:endParaRPr>
          </a:p>
          <a:p>
            <a:pPr marL="0" indent="0">
              <a:buNone/>
            </a:pPr>
            <a:endParaRPr lang="de-CH" sz="7200" b="1" dirty="0">
              <a:solidFill>
                <a:srgbClr val="FF0000"/>
              </a:solidFill>
            </a:endParaRPr>
          </a:p>
          <a:p>
            <a:pPr marL="0" indent="0">
              <a:buNone/>
            </a:pPr>
            <a:endParaRPr lang="de-CH" sz="7200" b="1" dirty="0">
              <a:solidFill>
                <a:srgbClr val="FF0000"/>
              </a:solidFill>
            </a:endParaRPr>
          </a:p>
          <a:p>
            <a:pPr marL="0" indent="0">
              <a:buNone/>
            </a:pPr>
            <a:endParaRPr lang="de-CH" dirty="0"/>
          </a:p>
        </p:txBody>
      </p:sp>
      <p:pic>
        <p:nvPicPr>
          <p:cNvPr id="9" name="Grafik 8">
            <a:extLst>
              <a:ext uri="{FF2B5EF4-FFF2-40B4-BE49-F238E27FC236}">
                <a16:creationId xmlns:a16="http://schemas.microsoft.com/office/drawing/2014/main" id="{3F66DB71-A12C-1648-91EB-EC35A95C6CD4}"/>
              </a:ext>
            </a:extLst>
          </p:cNvPr>
          <p:cNvPicPr>
            <a:picLocks noChangeAspect="1"/>
          </p:cNvPicPr>
          <p:nvPr/>
        </p:nvPicPr>
        <p:blipFill>
          <a:blip r:embed="rId3"/>
          <a:stretch>
            <a:fillRect/>
          </a:stretch>
        </p:blipFill>
        <p:spPr>
          <a:xfrm>
            <a:off x="737389" y="542484"/>
            <a:ext cx="4076657" cy="5435543"/>
          </a:xfrm>
          <a:prstGeom prst="rect">
            <a:avLst/>
          </a:prstGeom>
        </p:spPr>
      </p:pic>
    </p:spTree>
    <p:extLst>
      <p:ext uri="{BB962C8B-B14F-4D97-AF65-F5344CB8AC3E}">
        <p14:creationId xmlns:p14="http://schemas.microsoft.com/office/powerpoint/2010/main" val="13163725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212857" y="5618080"/>
            <a:ext cx="7313613" cy="868362"/>
          </a:xfrm>
        </p:spPr>
        <p:txBody>
          <a:bodyPr>
            <a:normAutofit/>
          </a:bodyPr>
          <a:lstStyle/>
          <a:p>
            <a:r>
              <a:rPr lang="de-CH" dirty="0">
                <a:latin typeface="Chalkboard" panose="03050602040202020205" pitchFamily="66" charset="77"/>
              </a:rPr>
              <a:t>Bitte helfen Sie mit!</a:t>
            </a:r>
          </a:p>
        </p:txBody>
      </p:sp>
      <p:sp>
        <p:nvSpPr>
          <p:cNvPr id="3" name="Inhaltsplatzhalter 2"/>
          <p:cNvSpPr>
            <a:spLocks noGrp="1"/>
          </p:cNvSpPr>
          <p:nvPr>
            <p:ph idx="1"/>
          </p:nvPr>
        </p:nvSpPr>
        <p:spPr>
          <a:xfrm>
            <a:off x="813091" y="1562018"/>
            <a:ext cx="10713379" cy="4056062"/>
          </a:xfrm>
        </p:spPr>
        <p:txBody>
          <a:bodyPr>
            <a:normAutofit/>
          </a:bodyPr>
          <a:lstStyle/>
          <a:p>
            <a:pPr>
              <a:lnSpc>
                <a:spcPct val="150000"/>
              </a:lnSpc>
              <a:buClr>
                <a:schemeClr val="bg1"/>
              </a:buClr>
              <a:buFont typeface="Wingdings" pitchFamily="2" charset="2"/>
              <a:buChar char="ü"/>
            </a:pPr>
            <a:r>
              <a:rPr lang="de-CH" sz="2400" dirty="0">
                <a:solidFill>
                  <a:schemeClr val="bg1"/>
                </a:solidFill>
                <a:latin typeface="Chalkboard" panose="03050602040202020205" pitchFamily="66" charset="77"/>
              </a:rPr>
              <a:t>Legen Sie mit Ihrem Kind den Weg schon vor dem ersten Kindergartentag mehrmals zurück. </a:t>
            </a:r>
          </a:p>
          <a:p>
            <a:pPr>
              <a:lnSpc>
                <a:spcPct val="150000"/>
              </a:lnSpc>
              <a:buClr>
                <a:schemeClr val="bg1"/>
              </a:buClr>
              <a:buFont typeface="Wingdings" pitchFamily="2" charset="2"/>
              <a:buChar char="ü"/>
            </a:pPr>
            <a:r>
              <a:rPr lang="de-CH" sz="2400" dirty="0">
                <a:solidFill>
                  <a:schemeClr val="bg1"/>
                </a:solidFill>
                <a:latin typeface="Chalkboard" panose="03050602040202020205" pitchFamily="66" charset="77"/>
              </a:rPr>
              <a:t>Wählen Sie den sichersten, nicht den kürzesten Weg. </a:t>
            </a:r>
          </a:p>
          <a:p>
            <a:pPr>
              <a:lnSpc>
                <a:spcPct val="150000"/>
              </a:lnSpc>
              <a:buClr>
                <a:schemeClr val="bg1"/>
              </a:buClr>
              <a:buFont typeface="Wingdings" pitchFamily="2" charset="2"/>
              <a:buChar char="ü"/>
            </a:pPr>
            <a:r>
              <a:rPr lang="de-CH" sz="2400" dirty="0">
                <a:solidFill>
                  <a:schemeClr val="bg1"/>
                </a:solidFill>
                <a:latin typeface="Chalkboard" panose="03050602040202020205" pitchFamily="66" charset="77"/>
              </a:rPr>
              <a:t>Achten Sie darauf, dass Ihr Kind stets den Leuchtbändel trägt.</a:t>
            </a:r>
          </a:p>
          <a:p>
            <a:pPr>
              <a:lnSpc>
                <a:spcPct val="150000"/>
              </a:lnSpc>
              <a:buClr>
                <a:schemeClr val="bg1"/>
              </a:buClr>
              <a:buFont typeface="Wingdings" pitchFamily="2" charset="2"/>
              <a:buChar char="ü"/>
            </a:pPr>
            <a:r>
              <a:rPr lang="de-CH" sz="2400" dirty="0">
                <a:solidFill>
                  <a:schemeClr val="bg1"/>
                </a:solidFill>
                <a:latin typeface="Chalkboard" panose="03050602040202020205" pitchFamily="66" charset="77"/>
              </a:rPr>
              <a:t>Warten Sie direkt beim Kindergarten und nicht auf der anderen Strassenseite, wenn Sie Ihr Kind abholen.</a:t>
            </a:r>
          </a:p>
          <a:p>
            <a:pPr marL="0" indent="0">
              <a:buNone/>
            </a:pPr>
            <a:endParaRPr lang="de-CH" sz="2400" dirty="0"/>
          </a:p>
        </p:txBody>
      </p:sp>
    </p:spTree>
    <p:extLst>
      <p:ext uri="{BB962C8B-B14F-4D97-AF65-F5344CB8AC3E}">
        <p14:creationId xmlns:p14="http://schemas.microsoft.com/office/powerpoint/2010/main" val="2623093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648" y="1289935"/>
            <a:ext cx="4708982" cy="470898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Textfeld 5"/>
          <p:cNvSpPr txBox="1"/>
          <p:nvPr/>
        </p:nvSpPr>
        <p:spPr>
          <a:xfrm rot="5400000">
            <a:off x="2356616" y="1479058"/>
            <a:ext cx="2769786" cy="4708981"/>
          </a:xfrm>
          <a:prstGeom prst="rect">
            <a:avLst/>
          </a:prstGeom>
          <a:noFill/>
        </p:spPr>
        <p:txBody>
          <a:bodyPr wrap="square" rtlCol="0">
            <a:spAutoFit/>
          </a:bodyPr>
          <a:lstStyle/>
          <a:p>
            <a:r>
              <a:rPr lang="de-CH" sz="30000" dirty="0">
                <a:solidFill>
                  <a:srgbClr val="FF0000"/>
                </a:solidFill>
              </a:rPr>
              <a:t>X</a:t>
            </a:r>
          </a:p>
        </p:txBody>
      </p:sp>
    </p:spTree>
    <p:extLst>
      <p:ext uri="{BB962C8B-B14F-4D97-AF65-F5344CB8AC3E}">
        <p14:creationId xmlns:p14="http://schemas.microsoft.com/office/powerpoint/2010/main" val="161817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43365" name="Rectangle 5"/>
          <p:cNvSpPr>
            <a:spLocks noChangeArrowheads="1"/>
          </p:cNvSpPr>
          <p:nvPr/>
        </p:nvSpPr>
        <p:spPr bwMode="auto">
          <a:xfrm>
            <a:off x="2762944" y="2708920"/>
            <a:ext cx="6954124" cy="3096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endParaRPr lang="de-DE" sz="2800" dirty="0"/>
          </a:p>
        </p:txBody>
      </p:sp>
      <p:pic>
        <p:nvPicPr>
          <p:cNvPr id="4" name="Grafik 3">
            <a:extLst>
              <a:ext uri="{FF2B5EF4-FFF2-40B4-BE49-F238E27FC236}">
                <a16:creationId xmlns:a16="http://schemas.microsoft.com/office/drawing/2014/main" id="{B3A9AC90-3E0E-DE48-ADF6-3D3D57F3E5B3}"/>
              </a:ext>
            </a:extLst>
          </p:cNvPr>
          <p:cNvPicPr>
            <a:picLocks noChangeAspect="1"/>
          </p:cNvPicPr>
          <p:nvPr/>
        </p:nvPicPr>
        <p:blipFill>
          <a:blip r:embed="rId3"/>
          <a:stretch>
            <a:fillRect/>
          </a:stretch>
        </p:blipFill>
        <p:spPr>
          <a:xfrm>
            <a:off x="1429208" y="785309"/>
            <a:ext cx="3949616" cy="5364817"/>
          </a:xfrm>
          <a:prstGeom prst="rect">
            <a:avLst/>
          </a:prstGeom>
        </p:spPr>
      </p:pic>
      <p:sp>
        <p:nvSpPr>
          <p:cNvPr id="2" name="Textfeld 1">
            <a:extLst>
              <a:ext uri="{FF2B5EF4-FFF2-40B4-BE49-F238E27FC236}">
                <a16:creationId xmlns:a16="http://schemas.microsoft.com/office/drawing/2014/main" id="{0B848F0C-5F25-EC40-A29E-66B8F485F106}"/>
              </a:ext>
            </a:extLst>
          </p:cNvPr>
          <p:cNvSpPr txBox="1"/>
          <p:nvPr/>
        </p:nvSpPr>
        <p:spPr>
          <a:xfrm>
            <a:off x="6387353" y="4900477"/>
            <a:ext cx="4935071" cy="1077218"/>
          </a:xfrm>
          <a:prstGeom prst="rect">
            <a:avLst/>
          </a:prstGeom>
          <a:noFill/>
        </p:spPr>
        <p:txBody>
          <a:bodyPr wrap="square" rtlCol="0">
            <a:spAutoFit/>
          </a:bodyPr>
          <a:lstStyle/>
          <a:p>
            <a:pPr marL="457200" indent="-457200">
              <a:buFont typeface="Wingdings" pitchFamily="2" charset="2"/>
              <a:buChar char="ü"/>
            </a:pPr>
            <a:r>
              <a:rPr lang="de-DE" sz="3200" dirty="0">
                <a:solidFill>
                  <a:schemeClr val="bg1"/>
                </a:solidFill>
                <a:latin typeface="Chalkboard" panose="03050602040202020205" pitchFamily="66" charset="77"/>
              </a:rPr>
              <a:t>Kursausschreibung auf </a:t>
            </a:r>
            <a:r>
              <a:rPr lang="de-DE" sz="3200" dirty="0" err="1">
                <a:solidFill>
                  <a:schemeClr val="bg1"/>
                </a:solidFill>
                <a:latin typeface="Chalkboard" panose="03050602040202020205" pitchFamily="66" charset="77"/>
              </a:rPr>
              <a:t>www.schulestaefa.ch</a:t>
            </a:r>
            <a:endParaRPr lang="de-DE" sz="3200" dirty="0">
              <a:solidFill>
                <a:schemeClr val="bg1"/>
              </a:solidFill>
              <a:latin typeface="Chalkboard" panose="03050602040202020205" pitchFamily="66" charset="77"/>
            </a:endParaRPr>
          </a:p>
        </p:txBody>
      </p:sp>
    </p:spTree>
    <p:extLst>
      <p:ext uri="{BB962C8B-B14F-4D97-AF65-F5344CB8AC3E}">
        <p14:creationId xmlns:p14="http://schemas.microsoft.com/office/powerpoint/2010/main" val="28949509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0BE506C-9B7F-7A42-9342-DD9CF825C0A0}"/>
              </a:ext>
            </a:extLst>
          </p:cNvPr>
          <p:cNvSpPr txBox="1">
            <a:spLocks noChangeArrowheads="1"/>
          </p:cNvSpPr>
          <p:nvPr/>
        </p:nvSpPr>
        <p:spPr>
          <a:xfrm>
            <a:off x="676835" y="1920688"/>
            <a:ext cx="10838329" cy="4307540"/>
          </a:xfrm>
          <a:prstGeom prst="rect">
            <a:avLst/>
          </a:prstGeom>
        </p:spPr>
        <p:txBody>
          <a:bodyPr>
            <a:norm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de-DE" sz="3200" b="1" dirty="0">
                <a:solidFill>
                  <a:schemeClr val="bg1"/>
                </a:solidFill>
                <a:latin typeface="Chalkboard" panose="03050602040202020205" pitchFamily="66" charset="77"/>
                <a:ea typeface="ＭＳ Ｐゴシック" charset="0"/>
                <a:cs typeface="ＭＳ Ｐゴシック" charset="0"/>
              </a:rPr>
              <a:t>Deutsch für Eltern</a:t>
            </a:r>
          </a:p>
          <a:p>
            <a:pPr algn="l"/>
            <a:endParaRPr lang="de-DE" sz="3200" dirty="0">
              <a:solidFill>
                <a:schemeClr val="bg1"/>
              </a:solidFill>
              <a:latin typeface="Chalkboard" panose="03050602040202020205" pitchFamily="66" charset="77"/>
              <a:ea typeface="ＭＳ Ｐゴシック" charset="0"/>
              <a:cs typeface="ＭＳ Ｐゴシック" charset="0"/>
            </a:endParaRPr>
          </a:p>
          <a:p>
            <a:pPr marL="457200" indent="-457200" algn="l">
              <a:buFont typeface="Wingdings" pitchFamily="2" charset="2"/>
              <a:buChar char="ü"/>
            </a:pPr>
            <a:r>
              <a:rPr lang="de-CH" sz="3200" dirty="0">
                <a:solidFill>
                  <a:schemeClr val="bg1"/>
                </a:solidFill>
                <a:latin typeface="Chalkboard" panose="03050602040202020205" pitchFamily="66" charset="77"/>
              </a:rPr>
              <a:t>Sprachkursangebot für fremdsprachige Eltern</a:t>
            </a:r>
          </a:p>
          <a:p>
            <a:pPr marL="457200" indent="-457200" algn="l">
              <a:buFont typeface="Wingdings" pitchFamily="2" charset="2"/>
              <a:buChar char="ü"/>
            </a:pPr>
            <a:r>
              <a:rPr lang="de-CH" sz="3200" dirty="0">
                <a:solidFill>
                  <a:schemeClr val="bg1"/>
                </a:solidFill>
                <a:latin typeface="Chalkboard" panose="03050602040202020205" pitchFamily="66" charset="77"/>
              </a:rPr>
              <a:t>Deutsch lernen, Kultur &amp; Schule verstehen</a:t>
            </a:r>
          </a:p>
          <a:p>
            <a:pPr marL="457200" indent="-457200" algn="l">
              <a:buFont typeface="Wingdings" pitchFamily="2" charset="2"/>
              <a:buChar char="ü"/>
            </a:pPr>
            <a:r>
              <a:rPr lang="de-CH" sz="3200" dirty="0">
                <a:solidFill>
                  <a:schemeClr val="bg1"/>
                </a:solidFill>
                <a:latin typeface="Chalkboard" panose="03050602040202020205" pitchFamily="66" charset="77"/>
              </a:rPr>
              <a:t>Mittwoch, 08.30-11.00 Uhr</a:t>
            </a:r>
          </a:p>
          <a:p>
            <a:pPr marL="457200" indent="-457200" algn="l">
              <a:buFont typeface="Wingdings" pitchFamily="2" charset="2"/>
              <a:buChar char="ü"/>
            </a:pPr>
            <a:r>
              <a:rPr lang="de-CH" sz="3200" dirty="0">
                <a:solidFill>
                  <a:schemeClr val="bg1"/>
                </a:solidFill>
                <a:latin typeface="Chalkboard" panose="03050602040202020205" pitchFamily="66" charset="77"/>
              </a:rPr>
              <a:t>Schulhaus Moritzberg, </a:t>
            </a:r>
            <a:r>
              <a:rPr lang="de-CH" sz="3200" dirty="0" err="1">
                <a:solidFill>
                  <a:schemeClr val="bg1"/>
                </a:solidFill>
                <a:latin typeface="Chalkboard" panose="03050602040202020205" pitchFamily="66" charset="77"/>
              </a:rPr>
              <a:t>Ürikon</a:t>
            </a:r>
            <a:endParaRPr lang="de-CH" sz="3200" dirty="0">
              <a:solidFill>
                <a:schemeClr val="bg1"/>
              </a:solidFill>
              <a:latin typeface="Chalkboard" panose="03050602040202020205" pitchFamily="66" charset="77"/>
            </a:endParaRPr>
          </a:p>
          <a:p>
            <a:pPr marL="457200" indent="-457200" algn="l">
              <a:buFont typeface="Wingdings" pitchFamily="2" charset="2"/>
              <a:buChar char="ü"/>
            </a:pPr>
            <a:r>
              <a:rPr lang="de-CH" sz="3200" dirty="0">
                <a:solidFill>
                  <a:schemeClr val="bg1"/>
                </a:solidFill>
                <a:latin typeface="Chalkboard" panose="03050602040202020205" pitchFamily="66" charset="77"/>
              </a:rPr>
              <a:t>Kinderbetreuung vorhanden</a:t>
            </a:r>
          </a:p>
        </p:txBody>
      </p:sp>
    </p:spTree>
    <p:extLst>
      <p:ext uri="{BB962C8B-B14F-4D97-AF65-F5344CB8AC3E}">
        <p14:creationId xmlns:p14="http://schemas.microsoft.com/office/powerpoint/2010/main" val="93621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Screenshot, Person, Menschliches Gesicht enthält.&#10;&#10;Automatisch generierte Beschreibung">
            <a:extLst>
              <a:ext uri="{FF2B5EF4-FFF2-40B4-BE49-F238E27FC236}">
                <a16:creationId xmlns:a16="http://schemas.microsoft.com/office/drawing/2014/main" id="{D0C6B08B-687B-6395-45D8-262435DB7E05}"/>
              </a:ext>
            </a:extLst>
          </p:cNvPr>
          <p:cNvPicPr>
            <a:picLocks noChangeAspect="1"/>
          </p:cNvPicPr>
          <p:nvPr/>
        </p:nvPicPr>
        <p:blipFill>
          <a:blip r:embed="rId2"/>
          <a:stretch>
            <a:fillRect/>
          </a:stretch>
        </p:blipFill>
        <p:spPr>
          <a:xfrm>
            <a:off x="219600" y="208429"/>
            <a:ext cx="8880725" cy="6441141"/>
          </a:xfrm>
          <a:prstGeom prst="rect">
            <a:avLst/>
          </a:prstGeom>
        </p:spPr>
      </p:pic>
    </p:spTree>
    <p:extLst>
      <p:ext uri="{BB962C8B-B14F-4D97-AF65-F5344CB8AC3E}">
        <p14:creationId xmlns:p14="http://schemas.microsoft.com/office/powerpoint/2010/main" val="455996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5A7E25AA-26E2-3865-8543-E76D3237096A}"/>
              </a:ext>
            </a:extLst>
          </p:cNvPr>
          <p:cNvSpPr/>
          <p:nvPr/>
        </p:nvSpPr>
        <p:spPr>
          <a:xfrm>
            <a:off x="4727848" y="3858039"/>
            <a:ext cx="2592288" cy="917771"/>
          </a:xfrm>
          <a:prstGeom prst="rect">
            <a:avLst/>
          </a:prstGeom>
          <a:solidFill>
            <a:schemeClr val="bg2">
              <a:lumMod val="40000"/>
              <a:lumOff val="60000"/>
            </a:schemeClr>
          </a:solidFill>
          <a:ln w="12700" cap="flat" cmpd="sng" algn="ctr">
            <a:solidFill>
              <a:srgbClr val="5B9BD5">
                <a:shade val="5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CH" b="1" kern="0" dirty="0">
                <a:solidFill>
                  <a:srgbClr val="313992"/>
                </a:solidFill>
                <a:highlight>
                  <a:srgbClr val="FFFF00"/>
                </a:highlight>
                <a:latin typeface="Calibri" panose="020F0502020204030204"/>
                <a:ea typeface="ＭＳ Ｐゴシック" charset="0"/>
              </a:rPr>
              <a:t>Lehrpersonen </a:t>
            </a:r>
          </a:p>
          <a:p>
            <a:pPr algn="ctr"/>
            <a:r>
              <a:rPr lang="de-CH" b="1" kern="0" dirty="0">
                <a:solidFill>
                  <a:srgbClr val="313992"/>
                </a:solidFill>
                <a:highlight>
                  <a:srgbClr val="FFFF00"/>
                </a:highlight>
                <a:latin typeface="Calibri" panose="020F0502020204030204"/>
                <a:ea typeface="ＭＳ Ｐゴシック" charset="0"/>
              </a:rPr>
              <a:t>Schülerinnen und Schüler</a:t>
            </a:r>
          </a:p>
          <a:p>
            <a:pPr algn="ctr"/>
            <a:r>
              <a:rPr lang="de-CH" kern="0" dirty="0">
                <a:ln w="0"/>
                <a:solidFill>
                  <a:prstClr val="black"/>
                </a:solidFill>
                <a:effectLst>
                  <a:outerShdw blurRad="38100" dist="19050" dir="2700000" algn="tl" rotWithShape="0">
                    <a:prstClr val="black">
                      <a:alpha val="40000"/>
                    </a:prstClr>
                  </a:outerShdw>
                </a:effectLst>
                <a:highlight>
                  <a:srgbClr val="FFFF00"/>
                </a:highlight>
                <a:latin typeface="Calibri" panose="020F0502020204030204"/>
                <a:ea typeface="ＭＳ Ｐゴシック" charset="0"/>
              </a:rPr>
              <a:t>Unterricht</a:t>
            </a:r>
          </a:p>
        </p:txBody>
      </p:sp>
      <p:sp>
        <p:nvSpPr>
          <p:cNvPr id="3" name="Rechteck 2">
            <a:extLst>
              <a:ext uri="{FF2B5EF4-FFF2-40B4-BE49-F238E27FC236}">
                <a16:creationId xmlns:a16="http://schemas.microsoft.com/office/drawing/2014/main" id="{62C4761E-1E30-051F-7A09-7CB5DDE76380}"/>
              </a:ext>
            </a:extLst>
          </p:cNvPr>
          <p:cNvSpPr/>
          <p:nvPr/>
        </p:nvSpPr>
        <p:spPr>
          <a:xfrm>
            <a:off x="4727849" y="3302868"/>
            <a:ext cx="2592287" cy="555171"/>
          </a:xfrm>
          <a:prstGeom prst="rect">
            <a:avLst/>
          </a:prstGeom>
          <a:solidFill>
            <a:schemeClr val="bg2">
              <a:lumMod val="40000"/>
              <a:lumOff val="60000"/>
            </a:schemeClr>
          </a:solidFill>
          <a:ln w="12700" cap="flat" cmpd="sng" algn="ctr">
            <a:solidFill>
              <a:srgbClr val="5B9BD5">
                <a:shade val="5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CH" sz="1550" b="1" kern="0" dirty="0">
                <a:solidFill>
                  <a:srgbClr val="313992"/>
                </a:solidFill>
                <a:latin typeface="Calibri" panose="020F0502020204030204"/>
                <a:ea typeface="ＭＳ Ｐゴシック" charset="0"/>
              </a:rPr>
              <a:t>Leiter Bildung &amp; Schulleitung</a:t>
            </a:r>
          </a:p>
          <a:p>
            <a:pPr algn="ctr"/>
            <a:r>
              <a:rPr lang="de-CH" kern="0" dirty="0">
                <a:ln w="0"/>
                <a:solidFill>
                  <a:prstClr val="black"/>
                </a:solidFill>
                <a:effectLst>
                  <a:outerShdw blurRad="38100" dist="19050" dir="2700000" algn="tl" rotWithShape="0">
                    <a:prstClr val="black">
                      <a:alpha val="40000"/>
                    </a:prstClr>
                  </a:outerShdw>
                </a:effectLst>
                <a:latin typeface="Calibri" panose="020F0502020204030204"/>
                <a:ea typeface="ＭＳ Ｐゴシック" charset="0"/>
              </a:rPr>
              <a:t>Operative Führung </a:t>
            </a:r>
          </a:p>
        </p:txBody>
      </p:sp>
      <p:sp>
        <p:nvSpPr>
          <p:cNvPr id="4" name="Rechteck 3">
            <a:extLst>
              <a:ext uri="{FF2B5EF4-FFF2-40B4-BE49-F238E27FC236}">
                <a16:creationId xmlns:a16="http://schemas.microsoft.com/office/drawing/2014/main" id="{E151AB47-E333-975D-8F4F-9808674496A8}"/>
              </a:ext>
            </a:extLst>
          </p:cNvPr>
          <p:cNvSpPr/>
          <p:nvPr/>
        </p:nvSpPr>
        <p:spPr>
          <a:xfrm>
            <a:off x="4727849" y="2636335"/>
            <a:ext cx="2592287" cy="666533"/>
          </a:xfrm>
          <a:prstGeom prst="rect">
            <a:avLst/>
          </a:prstGeom>
          <a:solidFill>
            <a:schemeClr val="bg2">
              <a:lumMod val="40000"/>
              <a:lumOff val="60000"/>
            </a:schemeClr>
          </a:solidFill>
          <a:ln w="12700" cap="flat" cmpd="sng" algn="ctr">
            <a:solidFill>
              <a:srgbClr val="5B9BD5">
                <a:shade val="5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CH" kern="0" dirty="0">
              <a:solidFill>
                <a:prstClr val="white"/>
              </a:solidFill>
              <a:latin typeface="Calibri" panose="020F0502020204030204"/>
              <a:ea typeface="ＭＳ Ｐゴシック" charset="0"/>
            </a:endParaRPr>
          </a:p>
          <a:p>
            <a:pPr algn="ctr"/>
            <a:r>
              <a:rPr lang="de-CH" b="1" kern="0" dirty="0">
                <a:solidFill>
                  <a:srgbClr val="313992"/>
                </a:solidFill>
                <a:latin typeface="Calibri" panose="020F0502020204030204"/>
                <a:ea typeface="ＭＳ Ｐゴシック" charset="0"/>
              </a:rPr>
              <a:t>Schulpflege</a:t>
            </a:r>
          </a:p>
          <a:p>
            <a:pPr algn="ctr"/>
            <a:r>
              <a:rPr lang="de-CH" kern="0" dirty="0">
                <a:ln w="0"/>
                <a:solidFill>
                  <a:prstClr val="black"/>
                </a:solidFill>
                <a:effectLst>
                  <a:outerShdw blurRad="38100" dist="19050" dir="2700000" algn="tl" rotWithShape="0">
                    <a:prstClr val="black">
                      <a:alpha val="40000"/>
                    </a:prstClr>
                  </a:outerShdw>
                </a:effectLst>
                <a:latin typeface="Calibri" panose="020F0502020204030204"/>
                <a:ea typeface="ＭＳ Ｐゴシック" charset="0"/>
              </a:rPr>
              <a:t>Strategische Führung</a:t>
            </a:r>
          </a:p>
          <a:p>
            <a:pPr algn="ctr"/>
            <a:endParaRPr lang="de-CH" kern="0" dirty="0">
              <a:solidFill>
                <a:srgbClr val="313992"/>
              </a:solidFill>
              <a:latin typeface="Calibri" panose="020F0502020204030204"/>
              <a:ea typeface="ＭＳ Ｐゴシック" charset="0"/>
            </a:endParaRPr>
          </a:p>
        </p:txBody>
      </p:sp>
      <p:sp>
        <p:nvSpPr>
          <p:cNvPr id="5" name="Rechteck 4">
            <a:extLst>
              <a:ext uri="{FF2B5EF4-FFF2-40B4-BE49-F238E27FC236}">
                <a16:creationId xmlns:a16="http://schemas.microsoft.com/office/drawing/2014/main" id="{12472556-06E3-B75E-84EB-F3E494DB61AD}"/>
              </a:ext>
            </a:extLst>
          </p:cNvPr>
          <p:cNvSpPr/>
          <p:nvPr/>
        </p:nvSpPr>
        <p:spPr>
          <a:xfrm>
            <a:off x="4367808" y="4772436"/>
            <a:ext cx="3312368" cy="666532"/>
          </a:xfrm>
          <a:prstGeom prst="rect">
            <a:avLst/>
          </a:prstGeom>
          <a:solidFill>
            <a:sysClr val="window" lastClr="FFFFFF"/>
          </a:solidFill>
          <a:ln w="12700" cap="flat" cmpd="sng" algn="ctr">
            <a:solidFill>
              <a:srgbClr val="5B9BD5"/>
            </a:solidFill>
            <a:prstDash val="solid"/>
            <a:miter lim="800000"/>
          </a:ln>
          <a:effectLst/>
        </p:spPr>
        <p:txBody>
          <a:bodyPr rtlCol="0" anchor="ctr"/>
          <a:lstStyle/>
          <a:p>
            <a:pPr algn="ctr"/>
            <a:r>
              <a:rPr lang="de-CH" b="1" kern="0" dirty="0">
                <a:solidFill>
                  <a:prstClr val="black"/>
                </a:solidFill>
                <a:latin typeface="Calibri" panose="020F0502020204030204"/>
                <a:ea typeface="ＭＳ Ｐゴシック" charset="0"/>
              </a:rPr>
              <a:t>Lehrplan 21</a:t>
            </a:r>
          </a:p>
          <a:p>
            <a:pPr algn="ctr"/>
            <a:r>
              <a:rPr lang="de-CH" b="1" kern="0" dirty="0">
                <a:solidFill>
                  <a:prstClr val="black"/>
                </a:solidFill>
                <a:latin typeface="Calibri" panose="020F0502020204030204"/>
                <a:ea typeface="ＭＳ Ｐゴシック" charset="0"/>
              </a:rPr>
              <a:t>Volksschulgesetz</a:t>
            </a:r>
          </a:p>
        </p:txBody>
      </p:sp>
      <p:sp>
        <p:nvSpPr>
          <p:cNvPr id="6" name="Rechteck 5">
            <a:extLst>
              <a:ext uri="{FF2B5EF4-FFF2-40B4-BE49-F238E27FC236}">
                <a16:creationId xmlns:a16="http://schemas.microsoft.com/office/drawing/2014/main" id="{0A0BBF0F-6703-2220-C476-9DAF87CB1AE1}"/>
              </a:ext>
            </a:extLst>
          </p:cNvPr>
          <p:cNvSpPr/>
          <p:nvPr/>
        </p:nvSpPr>
        <p:spPr>
          <a:xfrm>
            <a:off x="7320137" y="2627716"/>
            <a:ext cx="323089" cy="2144720"/>
          </a:xfrm>
          <a:prstGeom prst="rect">
            <a:avLst/>
          </a:prstGeom>
          <a:solidFill>
            <a:schemeClr val="bg2">
              <a:lumMod val="40000"/>
              <a:lumOff val="60000"/>
            </a:schemeClr>
          </a:solidFill>
          <a:ln w="12700" cap="flat" cmpd="sng" algn="ctr">
            <a:solidFill>
              <a:srgbClr val="5B9BD5">
                <a:shade val="5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CH" b="1" kern="0" dirty="0" err="1">
                <a:solidFill>
                  <a:srgbClr val="313992"/>
                </a:solidFill>
                <a:latin typeface="Calibri" panose="020F0502020204030204"/>
                <a:ea typeface="ＭＳ Ｐゴシック" charset="0"/>
              </a:rPr>
              <a:t>El</a:t>
            </a:r>
            <a:endParaRPr lang="de-CH" b="1" kern="0" dirty="0">
              <a:solidFill>
                <a:srgbClr val="313992"/>
              </a:solidFill>
              <a:latin typeface="Calibri" panose="020F0502020204030204"/>
              <a:ea typeface="ＭＳ Ｐゴシック" charset="0"/>
            </a:endParaRPr>
          </a:p>
          <a:p>
            <a:pPr algn="ctr"/>
            <a:r>
              <a:rPr lang="de-CH" b="1" kern="0" dirty="0" err="1">
                <a:solidFill>
                  <a:srgbClr val="313992"/>
                </a:solidFill>
                <a:latin typeface="Calibri" panose="020F0502020204030204"/>
                <a:ea typeface="ＭＳ Ｐゴシック" charset="0"/>
              </a:rPr>
              <a:t>tern</a:t>
            </a:r>
            <a:r>
              <a:rPr lang="de-CH" b="1" kern="0" dirty="0">
                <a:solidFill>
                  <a:srgbClr val="313992"/>
                </a:solidFill>
                <a:latin typeface="Calibri" panose="020F0502020204030204"/>
                <a:ea typeface="ＭＳ Ｐゴシック" charset="0"/>
              </a:rPr>
              <a:t> </a:t>
            </a:r>
            <a:r>
              <a:rPr lang="de-CH" kern="0" dirty="0">
                <a:solidFill>
                  <a:srgbClr val="313992"/>
                </a:solidFill>
                <a:latin typeface="Calibri" panose="020F0502020204030204"/>
                <a:ea typeface="ＭＳ Ｐゴシック" charset="0"/>
              </a:rPr>
              <a:t>     </a:t>
            </a:r>
          </a:p>
        </p:txBody>
      </p:sp>
      <p:sp>
        <p:nvSpPr>
          <p:cNvPr id="7" name="Rechteck 6">
            <a:extLst>
              <a:ext uri="{FF2B5EF4-FFF2-40B4-BE49-F238E27FC236}">
                <a16:creationId xmlns:a16="http://schemas.microsoft.com/office/drawing/2014/main" id="{DA683E3E-526A-167E-86F5-467E40AE4B8D}"/>
              </a:ext>
            </a:extLst>
          </p:cNvPr>
          <p:cNvSpPr/>
          <p:nvPr/>
        </p:nvSpPr>
        <p:spPr>
          <a:xfrm>
            <a:off x="4400608" y="2627719"/>
            <a:ext cx="327240" cy="2148091"/>
          </a:xfrm>
          <a:prstGeom prst="rect">
            <a:avLst/>
          </a:prstGeom>
          <a:solidFill>
            <a:schemeClr val="bg2">
              <a:lumMod val="40000"/>
              <a:lumOff val="60000"/>
            </a:schemeClr>
          </a:solidFill>
          <a:ln w="12700" cap="flat" cmpd="sng" algn="ctr">
            <a:solidFill>
              <a:srgbClr val="5B9BD5">
                <a:shade val="5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CH" b="1" kern="0" dirty="0">
                <a:solidFill>
                  <a:srgbClr val="313992"/>
                </a:solidFill>
                <a:latin typeface="Calibri" panose="020F0502020204030204"/>
                <a:ea typeface="ＭＳ Ｐゴシック" charset="0"/>
              </a:rPr>
              <a:t>Mikado</a:t>
            </a:r>
          </a:p>
        </p:txBody>
      </p:sp>
      <p:sp>
        <p:nvSpPr>
          <p:cNvPr id="8" name="Inhaltsplatzhalter 3">
            <a:extLst>
              <a:ext uri="{FF2B5EF4-FFF2-40B4-BE49-F238E27FC236}">
                <a16:creationId xmlns:a16="http://schemas.microsoft.com/office/drawing/2014/main" id="{0B0A3775-5BE0-24A1-15A9-AF6F1A225A9C}"/>
              </a:ext>
            </a:extLst>
          </p:cNvPr>
          <p:cNvSpPr txBox="1">
            <a:spLocks/>
          </p:cNvSpPr>
          <p:nvPr/>
        </p:nvSpPr>
        <p:spPr>
          <a:xfrm>
            <a:off x="4115272" y="1325668"/>
            <a:ext cx="3852936" cy="1299724"/>
          </a:xfrm>
          <a:prstGeom prst="triangle">
            <a:avLst>
              <a:gd name="adj" fmla="val 49442"/>
            </a:avLst>
          </a:prstGeom>
          <a:solidFill>
            <a:schemeClr val="bg2">
              <a:lumMod val="40000"/>
              <a:lumOff val="60000"/>
            </a:schemeClr>
          </a:solidFill>
          <a:ln w="12700" cap="flat" cmpd="sng" algn="ctr">
            <a:solidFill>
              <a:srgbClr val="5B9BD5">
                <a:shade val="50000"/>
              </a:srgbClr>
            </a:solidFill>
            <a:prstDash val="solid"/>
            <a:miter lim="800000"/>
          </a:ln>
          <a:effectLst/>
        </p:spPr>
        <p:txBody>
          <a:bodyPr vert="horz" lIns="91440" tIns="45720" rIns="91440" bIns="45720" rtlCol="0" anchor="ctr">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None/>
            </a:pPr>
            <a:endParaRPr lang="de-CH" dirty="0">
              <a:solidFill>
                <a:sysClr val="windowText" lastClr="000000"/>
              </a:solidFill>
              <a:latin typeface="Calibri" panose="020F0502020204030204"/>
            </a:endParaRPr>
          </a:p>
          <a:p>
            <a:pPr marL="0" indent="0" algn="ctr">
              <a:buNone/>
            </a:pPr>
            <a:r>
              <a:rPr lang="de-CH" sz="3400" b="1" dirty="0">
                <a:solidFill>
                  <a:sysClr val="windowText" lastClr="000000"/>
                </a:solidFill>
                <a:latin typeface="Calibri" panose="020F0502020204030204"/>
              </a:rPr>
              <a:t>Schule Stäfa</a:t>
            </a:r>
          </a:p>
          <a:p>
            <a:pPr algn="ctr"/>
            <a:endParaRPr lang="de-CH" dirty="0">
              <a:ln w="0"/>
              <a:solidFill>
                <a:sysClr val="windowText" lastClr="000000"/>
              </a:solidFill>
              <a:effectLst>
                <a:outerShdw blurRad="38100" dist="19050" dir="2700000" algn="tl" rotWithShape="0">
                  <a:sysClr val="windowText" lastClr="000000">
                    <a:alpha val="40000"/>
                  </a:sysClr>
                </a:outerShdw>
              </a:effectLst>
              <a:latin typeface="Calibri" panose="020F0502020204030204"/>
            </a:endParaRPr>
          </a:p>
        </p:txBody>
      </p:sp>
      <p:sp>
        <p:nvSpPr>
          <p:cNvPr id="9" name="Rechteck 8">
            <a:extLst>
              <a:ext uri="{FF2B5EF4-FFF2-40B4-BE49-F238E27FC236}">
                <a16:creationId xmlns:a16="http://schemas.microsoft.com/office/drawing/2014/main" id="{4C59638F-21BB-D010-8C71-2C0C698EA595}"/>
              </a:ext>
            </a:extLst>
          </p:cNvPr>
          <p:cNvSpPr/>
          <p:nvPr/>
        </p:nvSpPr>
        <p:spPr>
          <a:xfrm rot="16200000">
            <a:off x="10033042" y="4791641"/>
            <a:ext cx="1105926" cy="2722059"/>
          </a:xfrm>
          <a:prstGeom prst="rect">
            <a:avLst/>
          </a:prstGeom>
          <a:solidFill>
            <a:srgbClr val="0070C0"/>
          </a:solidFill>
          <a:ln w="12700" cap="flat" cmpd="sng" algn="ctr">
            <a:solidFill>
              <a:srgbClr val="5B9BD5">
                <a:shade val="50000"/>
              </a:srgbClr>
            </a:solidFill>
            <a:prstDash val="solid"/>
            <a:miter lim="800000"/>
          </a:ln>
          <a:effectLst/>
        </p:spPr>
        <p:txBody>
          <a:bodyPr vert="vert" rtlCol="0" anchor="ctr"/>
          <a:lstStyle/>
          <a:p>
            <a:pPr algn="ctr"/>
            <a:r>
              <a:rPr lang="de-CH" b="1" kern="0" dirty="0">
                <a:solidFill>
                  <a:prstClr val="white"/>
                </a:solidFill>
                <a:latin typeface="Calibri" panose="020F0502020204030204"/>
                <a:ea typeface="ＭＳ Ｐゴシック" charset="0"/>
              </a:rPr>
              <a:t>Fachstellen</a:t>
            </a:r>
          </a:p>
          <a:p>
            <a:pPr algn="ctr"/>
            <a:r>
              <a:rPr lang="de-CH" kern="0" dirty="0">
                <a:solidFill>
                  <a:prstClr val="white"/>
                </a:solidFill>
                <a:latin typeface="Calibri" panose="020F0502020204030204"/>
                <a:ea typeface="ＭＳ Ｐゴシック" charset="0"/>
              </a:rPr>
              <a:t> (SPBD, Samowar,...)</a:t>
            </a:r>
          </a:p>
        </p:txBody>
      </p:sp>
      <p:sp>
        <p:nvSpPr>
          <p:cNvPr id="10" name="Rechteck 9">
            <a:extLst>
              <a:ext uri="{FF2B5EF4-FFF2-40B4-BE49-F238E27FC236}">
                <a16:creationId xmlns:a16="http://schemas.microsoft.com/office/drawing/2014/main" id="{E11AA376-3971-A1B4-E360-664AAC0CAA76}"/>
              </a:ext>
            </a:extLst>
          </p:cNvPr>
          <p:cNvSpPr/>
          <p:nvPr/>
        </p:nvSpPr>
        <p:spPr>
          <a:xfrm rot="16200000">
            <a:off x="7032894" y="4791643"/>
            <a:ext cx="1105924" cy="2722056"/>
          </a:xfrm>
          <a:prstGeom prst="rect">
            <a:avLst/>
          </a:prstGeom>
          <a:solidFill>
            <a:srgbClr val="0070C0"/>
          </a:solidFill>
          <a:ln w="12700" cap="flat" cmpd="sng" algn="ctr">
            <a:solidFill>
              <a:srgbClr val="5B9BD5">
                <a:shade val="50000"/>
              </a:srgbClr>
            </a:solidFill>
            <a:prstDash val="solid"/>
            <a:miter lim="800000"/>
          </a:ln>
          <a:effectLst/>
        </p:spPr>
        <p:txBody>
          <a:bodyPr vert="vert" rtlCol="0" anchor="ctr"/>
          <a:lstStyle/>
          <a:p>
            <a:pPr algn="ctr"/>
            <a:r>
              <a:rPr lang="de-CH" b="1" kern="0" dirty="0">
                <a:solidFill>
                  <a:prstClr val="white"/>
                </a:solidFill>
                <a:latin typeface="Calibri" panose="020F0502020204030204"/>
                <a:ea typeface="ＭＳ Ｐゴシック" charset="0"/>
              </a:rPr>
              <a:t>Volksschulamt </a:t>
            </a:r>
          </a:p>
          <a:p>
            <a:pPr algn="ctr"/>
            <a:r>
              <a:rPr lang="de-CH" kern="0" dirty="0">
                <a:solidFill>
                  <a:prstClr val="white"/>
                </a:solidFill>
                <a:latin typeface="Calibri" panose="020F0502020204030204"/>
              </a:rPr>
              <a:t>(Koordination ZH,</a:t>
            </a:r>
          </a:p>
          <a:p>
            <a:pPr algn="ctr"/>
            <a:r>
              <a:rPr lang="de-CH" kern="0" dirty="0">
                <a:solidFill>
                  <a:prstClr val="white"/>
                </a:solidFill>
                <a:latin typeface="Calibri" panose="020F0502020204030204"/>
              </a:rPr>
              <a:t>Aufsicht, Beratung)</a:t>
            </a:r>
            <a:endParaRPr lang="de-CH" kern="0" dirty="0">
              <a:solidFill>
                <a:prstClr val="white"/>
              </a:solidFill>
              <a:latin typeface="Calibri" panose="020F0502020204030204"/>
              <a:ea typeface="ＭＳ Ｐゴシック" charset="0"/>
            </a:endParaRPr>
          </a:p>
        </p:txBody>
      </p:sp>
      <p:sp>
        <p:nvSpPr>
          <p:cNvPr id="11" name="Rechteck 10">
            <a:extLst>
              <a:ext uri="{FF2B5EF4-FFF2-40B4-BE49-F238E27FC236}">
                <a16:creationId xmlns:a16="http://schemas.microsoft.com/office/drawing/2014/main" id="{D673DFDF-C159-FDB9-1517-9DF3F1DB0246}"/>
              </a:ext>
            </a:extLst>
          </p:cNvPr>
          <p:cNvSpPr/>
          <p:nvPr/>
        </p:nvSpPr>
        <p:spPr>
          <a:xfrm rot="16200000">
            <a:off x="1000167" y="4791642"/>
            <a:ext cx="1105925" cy="2722057"/>
          </a:xfrm>
          <a:prstGeom prst="rect">
            <a:avLst/>
          </a:prstGeom>
          <a:solidFill>
            <a:srgbClr val="0070C0"/>
          </a:solidFill>
          <a:ln w="12700" cap="flat" cmpd="sng" algn="ctr">
            <a:solidFill>
              <a:srgbClr val="5B9BD5">
                <a:shade val="50000"/>
              </a:srgbClr>
            </a:solidFill>
            <a:prstDash val="solid"/>
            <a:miter lim="800000"/>
          </a:ln>
          <a:effectLst/>
        </p:spPr>
        <p:txBody>
          <a:bodyPr vert="vert" rtlCol="0" anchor="ctr"/>
          <a:lstStyle/>
          <a:p>
            <a:pPr algn="ctr"/>
            <a:r>
              <a:rPr lang="de-CH" b="1" kern="0" dirty="0">
                <a:solidFill>
                  <a:prstClr val="white"/>
                </a:solidFill>
                <a:latin typeface="Calibri" panose="020F0502020204030204"/>
                <a:ea typeface="ＭＳ Ｐゴシック" charset="0"/>
              </a:rPr>
              <a:t>Gemeinderat</a:t>
            </a:r>
          </a:p>
          <a:p>
            <a:pPr algn="ctr"/>
            <a:r>
              <a:rPr lang="de-CH" kern="0" dirty="0">
                <a:solidFill>
                  <a:prstClr val="white"/>
                </a:solidFill>
                <a:latin typeface="Calibri" panose="020F0502020204030204"/>
              </a:rPr>
              <a:t>(v.a. Finanzen, Liegenschaften)</a:t>
            </a:r>
            <a:endParaRPr lang="de-CH" kern="0" dirty="0">
              <a:solidFill>
                <a:prstClr val="white"/>
              </a:solidFill>
              <a:latin typeface="Calibri" panose="020F0502020204030204"/>
              <a:ea typeface="ＭＳ Ｐゴシック" charset="0"/>
            </a:endParaRPr>
          </a:p>
        </p:txBody>
      </p:sp>
      <p:sp>
        <p:nvSpPr>
          <p:cNvPr id="12" name="Rechteck 11">
            <a:extLst>
              <a:ext uri="{FF2B5EF4-FFF2-40B4-BE49-F238E27FC236}">
                <a16:creationId xmlns:a16="http://schemas.microsoft.com/office/drawing/2014/main" id="{2E97EB29-5550-0D0E-980B-9B97434FB06F}"/>
              </a:ext>
            </a:extLst>
          </p:cNvPr>
          <p:cNvSpPr/>
          <p:nvPr/>
        </p:nvSpPr>
        <p:spPr>
          <a:xfrm rot="16200000">
            <a:off x="4011266" y="4791641"/>
            <a:ext cx="1105924" cy="2722057"/>
          </a:xfrm>
          <a:prstGeom prst="rect">
            <a:avLst/>
          </a:prstGeom>
          <a:solidFill>
            <a:srgbClr val="0070C0"/>
          </a:solidFill>
          <a:ln w="12700" cap="flat" cmpd="sng" algn="ctr">
            <a:solidFill>
              <a:srgbClr val="5B9BD5">
                <a:shade val="50000"/>
              </a:srgbClr>
            </a:solidFill>
            <a:prstDash val="solid"/>
            <a:miter lim="800000"/>
          </a:ln>
          <a:effectLst/>
        </p:spPr>
        <p:txBody>
          <a:bodyPr vert="vert" rtlCol="0" anchor="ctr"/>
          <a:lstStyle/>
          <a:p>
            <a:pPr algn="ctr"/>
            <a:r>
              <a:rPr lang="de-CH" b="1" kern="0" dirty="0">
                <a:solidFill>
                  <a:prstClr val="white"/>
                </a:solidFill>
                <a:latin typeface="Calibri" panose="020F0502020204030204"/>
                <a:ea typeface="ＭＳ Ｐゴシック" charset="0"/>
              </a:rPr>
              <a:t>Schulverwaltung</a:t>
            </a:r>
          </a:p>
          <a:p>
            <a:pPr algn="ctr"/>
            <a:r>
              <a:rPr lang="de-CH" kern="0" dirty="0">
                <a:solidFill>
                  <a:prstClr val="white"/>
                </a:solidFill>
                <a:latin typeface="Calibri" panose="020F0502020204030204"/>
              </a:rPr>
              <a:t>(Administration)</a:t>
            </a:r>
            <a:endParaRPr lang="de-CH" kern="0" dirty="0">
              <a:solidFill>
                <a:prstClr val="white"/>
              </a:solidFill>
              <a:latin typeface="Calibri" panose="020F0502020204030204"/>
              <a:ea typeface="ＭＳ Ｐゴシック" charset="0"/>
            </a:endParaRPr>
          </a:p>
        </p:txBody>
      </p:sp>
    </p:spTree>
    <p:extLst>
      <p:ext uri="{BB962C8B-B14F-4D97-AF65-F5344CB8AC3E}">
        <p14:creationId xmlns:p14="http://schemas.microsoft.com/office/powerpoint/2010/main" val="259207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Text, Computer, Screenshot, Website enthält.&#10;&#10;Automatisch generierte Beschreibung">
            <a:extLst>
              <a:ext uri="{FF2B5EF4-FFF2-40B4-BE49-F238E27FC236}">
                <a16:creationId xmlns:a16="http://schemas.microsoft.com/office/drawing/2014/main" id="{7BB15EDE-C55D-8E55-DAF6-07A89DB93D56}"/>
              </a:ext>
            </a:extLst>
          </p:cNvPr>
          <p:cNvPicPr>
            <a:picLocks noChangeAspect="1"/>
          </p:cNvPicPr>
          <p:nvPr/>
        </p:nvPicPr>
        <p:blipFill>
          <a:blip r:embed="rId2"/>
          <a:stretch>
            <a:fillRect/>
          </a:stretch>
        </p:blipFill>
        <p:spPr>
          <a:xfrm>
            <a:off x="188126" y="186558"/>
            <a:ext cx="9065931" cy="6484883"/>
          </a:xfrm>
          <a:prstGeom prst="rect">
            <a:avLst/>
          </a:prstGeom>
        </p:spPr>
      </p:pic>
    </p:spTree>
    <p:extLst>
      <p:ext uri="{BB962C8B-B14F-4D97-AF65-F5344CB8AC3E}">
        <p14:creationId xmlns:p14="http://schemas.microsoft.com/office/powerpoint/2010/main" val="27951363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0BE506C-9B7F-7A42-9342-DD9CF825C0A0}"/>
              </a:ext>
            </a:extLst>
          </p:cNvPr>
          <p:cNvSpPr txBox="1">
            <a:spLocks noChangeArrowheads="1"/>
          </p:cNvSpPr>
          <p:nvPr/>
        </p:nvSpPr>
        <p:spPr>
          <a:xfrm>
            <a:off x="557203" y="1275230"/>
            <a:ext cx="10838329" cy="4307540"/>
          </a:xfrm>
          <a:prstGeom prst="rect">
            <a:avLst/>
          </a:prstGeom>
        </p:spPr>
        <p:txBody>
          <a:bodyPr>
            <a:norm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de-DE" sz="3200" b="1" dirty="0">
                <a:solidFill>
                  <a:schemeClr val="bg1"/>
                </a:solidFill>
                <a:latin typeface="Chalkboard" panose="03050602040202020205" pitchFamily="66" charset="77"/>
                <a:ea typeface="ＭＳ Ｐゴシック" charset="0"/>
                <a:cs typeface="ＭＳ Ｐゴシック" charset="0"/>
              </a:rPr>
              <a:t>Sprachbrücke</a:t>
            </a:r>
          </a:p>
          <a:p>
            <a:pPr algn="l"/>
            <a:endParaRPr lang="de-DE" sz="3200" dirty="0">
              <a:solidFill>
                <a:schemeClr val="bg1"/>
              </a:solidFill>
              <a:latin typeface="Chalkboard" panose="03050602040202020205" pitchFamily="66" charset="77"/>
              <a:ea typeface="ＭＳ Ｐゴシック" charset="0"/>
              <a:cs typeface="ＭＳ Ｐゴシック" charset="0"/>
            </a:endParaRPr>
          </a:p>
          <a:p>
            <a:pPr marL="457200" indent="-457200" algn="l">
              <a:buFont typeface="Wingdings" pitchFamily="2" charset="2"/>
              <a:buChar char="ü"/>
            </a:pPr>
            <a:r>
              <a:rPr lang="de-CH" sz="3200" dirty="0">
                <a:solidFill>
                  <a:schemeClr val="bg1"/>
                </a:solidFill>
                <a:latin typeface="Chalkboard" panose="03050602040202020205" pitchFamily="66" charset="77"/>
              </a:rPr>
              <a:t>Sprach- &amp; Integrationsangebot für Eltern &amp; Kind</a:t>
            </a:r>
          </a:p>
          <a:p>
            <a:pPr marL="457200" indent="-457200" algn="l">
              <a:buFont typeface="Wingdings" pitchFamily="2" charset="2"/>
              <a:buChar char="ü"/>
            </a:pPr>
            <a:r>
              <a:rPr lang="de-CH" sz="3200" dirty="0">
                <a:solidFill>
                  <a:schemeClr val="bg1"/>
                </a:solidFill>
                <a:latin typeface="Chalkboard" panose="03050602040202020205" pitchFamily="66" charset="77"/>
              </a:rPr>
              <a:t>Für fremdsprachige Mütter &amp; Väter mit ihrem Kind</a:t>
            </a:r>
          </a:p>
          <a:p>
            <a:pPr marL="457200" indent="-457200" algn="l">
              <a:buFont typeface="Wingdings" pitchFamily="2" charset="2"/>
              <a:buChar char="ü"/>
            </a:pPr>
            <a:r>
              <a:rPr lang="de-CH" sz="3200" dirty="0">
                <a:solidFill>
                  <a:schemeClr val="bg1"/>
                </a:solidFill>
                <a:latin typeface="Chalkboard" panose="03050602040202020205" pitchFamily="66" charset="77"/>
              </a:rPr>
              <a:t>Ziel: Gute Vorbereitung auf Kindergarten</a:t>
            </a:r>
          </a:p>
          <a:p>
            <a:pPr marL="457200" indent="-457200" algn="l">
              <a:buFont typeface="Wingdings" pitchFamily="2" charset="2"/>
              <a:buChar char="ü"/>
            </a:pPr>
            <a:r>
              <a:rPr lang="de-CH" sz="3200" dirty="0">
                <a:solidFill>
                  <a:schemeClr val="bg1"/>
                </a:solidFill>
                <a:latin typeface="Chalkboard" panose="03050602040202020205" pitchFamily="66" charset="77"/>
              </a:rPr>
              <a:t>Spielerisch Deutsch lernen und gemeinsame Aktivitäten ausüben</a:t>
            </a:r>
          </a:p>
          <a:p>
            <a:pPr marL="457200" indent="-457200" algn="l">
              <a:buFont typeface="Wingdings" pitchFamily="2" charset="2"/>
              <a:buChar char="ü"/>
            </a:pPr>
            <a:r>
              <a:rPr lang="de-CH" sz="3200" dirty="0">
                <a:solidFill>
                  <a:schemeClr val="bg1"/>
                </a:solidFill>
                <a:latin typeface="Chalkboard" panose="03050602040202020205" pitchFamily="66" charset="77"/>
              </a:rPr>
              <a:t>Donnerstag, 13.45-15.30 Uhr, </a:t>
            </a:r>
            <a:r>
              <a:rPr lang="de-CH" sz="3200" dirty="0" err="1">
                <a:solidFill>
                  <a:schemeClr val="bg1"/>
                </a:solidFill>
                <a:latin typeface="Chalkboard" panose="03050602040202020205" pitchFamily="66" charset="77"/>
              </a:rPr>
              <a:t>Elki</a:t>
            </a:r>
            <a:r>
              <a:rPr lang="de-CH" sz="3200" dirty="0">
                <a:solidFill>
                  <a:schemeClr val="bg1"/>
                </a:solidFill>
                <a:latin typeface="Chalkboard" panose="03050602040202020205" pitchFamily="66" charset="77"/>
              </a:rPr>
              <a:t> Stäfa</a:t>
            </a:r>
          </a:p>
        </p:txBody>
      </p:sp>
    </p:spTree>
    <p:extLst>
      <p:ext uri="{BB962C8B-B14F-4D97-AF65-F5344CB8AC3E}">
        <p14:creationId xmlns:p14="http://schemas.microsoft.com/office/powerpoint/2010/main" val="3490296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tertitel 2">
            <a:extLst>
              <a:ext uri="{FF2B5EF4-FFF2-40B4-BE49-F238E27FC236}">
                <a16:creationId xmlns:a16="http://schemas.microsoft.com/office/drawing/2014/main" id="{AF65EB15-2F3D-D87B-7935-90A411DCE8B6}"/>
              </a:ext>
            </a:extLst>
          </p:cNvPr>
          <p:cNvSpPr txBox="1">
            <a:spLocks/>
          </p:cNvSpPr>
          <p:nvPr/>
        </p:nvSpPr>
        <p:spPr>
          <a:xfrm>
            <a:off x="977462" y="2025486"/>
            <a:ext cx="9144000" cy="3755204"/>
          </a:xfrm>
          <a:prstGeom prst="rect">
            <a:avLst/>
          </a:prstGeom>
        </p:spPr>
        <p:txBody>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de-CH" sz="3200" b="1" dirty="0">
                <a:solidFill>
                  <a:schemeClr val="bg1"/>
                </a:solidFill>
                <a:latin typeface="Chalkboard" panose="03050602040202020205" pitchFamily="66" charset="77"/>
              </a:rPr>
              <a:t>Übersicht über Hilfsfonds und Stiftungen</a:t>
            </a:r>
            <a:endParaRPr lang="en-CH" sz="3200" b="1">
              <a:solidFill>
                <a:schemeClr val="bg1"/>
              </a:solidFill>
              <a:latin typeface="Chalkboard" panose="03050602040202020205" pitchFamily="66" charset="77"/>
            </a:endParaRPr>
          </a:p>
          <a:p>
            <a:endParaRPr lang="de-CH" dirty="0">
              <a:solidFill>
                <a:schemeClr val="bg1"/>
              </a:solidFill>
            </a:endParaRPr>
          </a:p>
          <a:p>
            <a:r>
              <a:rPr lang="de-CH" sz="2400" dirty="0">
                <a:solidFill>
                  <a:schemeClr val="bg1"/>
                </a:solidFill>
                <a:latin typeface="Chalkboard" panose="03050602040202020205" pitchFamily="66" charset="77"/>
                <a:ea typeface="Calibri" panose="020F0502020204030204" pitchFamily="34" charset="0"/>
                <a:cs typeface="Calibri" panose="020F0502020204030204" pitchFamily="34" charset="0"/>
              </a:rPr>
              <a:t>Anlaufstellen für Familien mit knappem Budget</a:t>
            </a:r>
          </a:p>
          <a:p>
            <a:endParaRPr lang="de-CH" sz="2400" dirty="0">
              <a:solidFill>
                <a:schemeClr val="bg1"/>
              </a:solidFill>
              <a:latin typeface="Chalkboard" panose="03050602040202020205" pitchFamily="66" charset="77"/>
              <a:ea typeface="Calibri" panose="020F0502020204030204" pitchFamily="34" charset="0"/>
              <a:cs typeface="Calibri" panose="020F0502020204030204" pitchFamily="34" charset="0"/>
            </a:endParaRPr>
          </a:p>
          <a:p>
            <a:endParaRPr lang="de-CH" sz="2400" dirty="0">
              <a:solidFill>
                <a:schemeClr val="bg1"/>
              </a:solidFill>
              <a:latin typeface="Chalkboard" panose="03050602040202020205" pitchFamily="66" charset="77"/>
              <a:ea typeface="Calibri" panose="020F0502020204030204" pitchFamily="34" charset="0"/>
              <a:cs typeface="Calibri" panose="020F0502020204030204" pitchFamily="34" charset="0"/>
            </a:endParaRPr>
          </a:p>
          <a:p>
            <a:endParaRPr lang="de-CH" sz="2400" dirty="0">
              <a:solidFill>
                <a:schemeClr val="bg1"/>
              </a:solidFill>
              <a:latin typeface="Chalkboard" panose="03050602040202020205" pitchFamily="66" charset="77"/>
              <a:ea typeface="Calibri" panose="020F0502020204030204" pitchFamily="34" charset="0"/>
              <a:cs typeface="Calibri" panose="020F0502020204030204" pitchFamily="34" charset="0"/>
            </a:endParaRPr>
          </a:p>
          <a:p>
            <a:r>
              <a:rPr lang="de-CH" sz="2400" dirty="0">
                <a:solidFill>
                  <a:schemeClr val="bg1"/>
                </a:solidFill>
                <a:latin typeface="Chalkboard" panose="03050602040202020205" pitchFamily="66" charset="77"/>
                <a:ea typeface="Calibri" panose="020F0502020204030204" pitchFamily="34" charset="0"/>
                <a:cs typeface="Calibri" panose="020F0502020204030204" pitchFamily="34" charset="0"/>
              </a:rPr>
              <a:t>Corina </a:t>
            </a:r>
            <a:r>
              <a:rPr lang="de-CH" sz="2400" dirty="0" err="1">
                <a:solidFill>
                  <a:schemeClr val="bg1"/>
                </a:solidFill>
                <a:latin typeface="Chalkboard" panose="03050602040202020205" pitchFamily="66" charset="77"/>
                <a:ea typeface="Calibri" panose="020F0502020204030204" pitchFamily="34" charset="0"/>
                <a:cs typeface="Calibri" panose="020F0502020204030204" pitchFamily="34" charset="0"/>
              </a:rPr>
              <a:t>Bubb</a:t>
            </a:r>
            <a:r>
              <a:rPr lang="de-CH" sz="2400" dirty="0">
                <a:solidFill>
                  <a:schemeClr val="bg1"/>
                </a:solidFill>
                <a:latin typeface="Chalkboard" panose="03050602040202020205" pitchFamily="66" charset="77"/>
                <a:ea typeface="Calibri" panose="020F0502020204030204" pitchFamily="34" charset="0"/>
                <a:cs typeface="Calibri" panose="020F0502020204030204" pitchFamily="34" charset="0"/>
              </a:rPr>
              <a:t>, Mitglied Sozialbehörde Stäfa</a:t>
            </a:r>
            <a:endParaRPr lang="en-CH" sz="2400" dirty="0">
              <a:solidFill>
                <a:schemeClr val="bg1"/>
              </a:solidFill>
              <a:latin typeface="Chalkboard" panose="03050602040202020205" pitchFamily="66" charset="77"/>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852461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2">
            <a:extLst>
              <a:ext uri="{FF2B5EF4-FFF2-40B4-BE49-F238E27FC236}">
                <a16:creationId xmlns:a16="http://schemas.microsoft.com/office/drawing/2014/main" id="{9298D795-30AA-1394-486C-31855983292B}"/>
              </a:ext>
            </a:extLst>
          </p:cNvPr>
          <p:cNvSpPr txBox="1">
            <a:spLocks/>
          </p:cNvSpPr>
          <p:nvPr/>
        </p:nvSpPr>
        <p:spPr>
          <a:xfrm>
            <a:off x="838200" y="1436742"/>
            <a:ext cx="10515600" cy="4848444"/>
          </a:xfrm>
          <a:prstGeom prst="rect">
            <a:avLst/>
          </a:prstGeom>
        </p:spPr>
        <p:txBody>
          <a:bodyPr>
            <a:normAutofit fontScale="92500" lnSpcReduction="2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endParaRPr lang="de-CH" sz="2000" b="1" dirty="0">
              <a:latin typeface="Calibri" panose="020F0502020204030204" pitchFamily="34" charset="0"/>
              <a:ea typeface="Calibri" panose="020F0502020204030204" pitchFamily="34" charset="0"/>
              <a:cs typeface="Calibri" panose="020F0502020204030204" pitchFamily="34" charset="0"/>
            </a:endParaRPr>
          </a:p>
          <a:p>
            <a:r>
              <a:rPr lang="de-CH" sz="3500" b="1" dirty="0">
                <a:solidFill>
                  <a:schemeClr val="bg1"/>
                </a:solidFill>
                <a:latin typeface="Chalkboard" panose="03050602040202020205" pitchFamily="66" charset="77"/>
              </a:rPr>
              <a:t>Regionale Anlaufstellen:</a:t>
            </a:r>
            <a:endParaRPr lang="en-CH" sz="3500" b="1">
              <a:solidFill>
                <a:schemeClr val="bg1"/>
              </a:solidFill>
              <a:latin typeface="Chalkboard" panose="03050602040202020205" pitchFamily="66" charset="77"/>
            </a:endParaRPr>
          </a:p>
          <a:p>
            <a:endParaRPr lang="de-CH" sz="2000" b="1" dirty="0">
              <a:solidFill>
                <a:schemeClr val="bg1"/>
              </a:solidFill>
              <a:latin typeface="Chalkboard" panose="03050602040202020205" pitchFamily="66" charset="77"/>
              <a:ea typeface="Calibri" panose="020F0502020204030204" pitchFamily="34" charset="0"/>
              <a:cs typeface="Calibri" panose="020F0502020204030204" pitchFamily="34" charset="0"/>
            </a:endParaRPr>
          </a:p>
          <a:p>
            <a:pPr>
              <a:buFont typeface="Wingdings" pitchFamily="2" charset="2"/>
              <a:buChar char="ü"/>
            </a:pPr>
            <a:r>
              <a:rPr lang="de-CH" sz="2600" b="1" dirty="0" err="1">
                <a:solidFill>
                  <a:schemeClr val="bg1"/>
                </a:solidFill>
                <a:latin typeface="Chalkboard" panose="03050602040202020205" pitchFamily="66" charset="77"/>
                <a:ea typeface="Calibri" panose="020F0502020204030204" pitchFamily="34" charset="0"/>
                <a:cs typeface="Calibri" panose="020F0502020204030204" pitchFamily="34" charset="0"/>
              </a:rPr>
              <a:t>Hülfsverein</a:t>
            </a:r>
            <a:r>
              <a:rPr lang="de-CH" sz="2600" b="1" dirty="0">
                <a:solidFill>
                  <a:schemeClr val="bg1"/>
                </a:solidFill>
                <a:latin typeface="Chalkboard" panose="03050602040202020205" pitchFamily="66" charset="77"/>
                <a:ea typeface="Calibri" panose="020F0502020204030204" pitchFamily="34" charset="0"/>
                <a:cs typeface="Calibri" panose="020F0502020204030204" pitchFamily="34" charset="0"/>
              </a:rPr>
              <a:t> Stäfa</a:t>
            </a:r>
            <a:br>
              <a:rPr lang="de-CH" sz="2600" b="1" dirty="0">
                <a:solidFill>
                  <a:schemeClr val="bg1"/>
                </a:solidFill>
                <a:latin typeface="Chalkboard" panose="03050602040202020205" pitchFamily="66" charset="77"/>
                <a:ea typeface="Calibri" panose="020F0502020204030204" pitchFamily="34" charset="0"/>
                <a:cs typeface="Calibri" panose="020F0502020204030204" pitchFamily="34" charset="0"/>
              </a:rPr>
            </a:br>
            <a:endParaRPr lang="de-CH" sz="2600" b="1" dirty="0">
              <a:solidFill>
                <a:schemeClr val="bg1"/>
              </a:solidFill>
              <a:latin typeface="Chalkboard" panose="03050602040202020205" pitchFamily="66" charset="77"/>
              <a:ea typeface="Calibri" panose="020F0502020204030204" pitchFamily="34" charset="0"/>
              <a:cs typeface="Calibri" panose="020F0502020204030204" pitchFamily="34" charset="0"/>
            </a:endParaRPr>
          </a:p>
          <a:p>
            <a:r>
              <a:rPr lang="de-CH" sz="2600" b="1" dirty="0">
                <a:solidFill>
                  <a:schemeClr val="bg1"/>
                </a:solidFill>
                <a:latin typeface="Chalkboard" panose="03050602040202020205" pitchFamily="66" charset="77"/>
                <a:ea typeface="Calibri" panose="020F0502020204030204" pitchFamily="34" charset="0"/>
                <a:cs typeface="Calibri" panose="020F0502020204030204" pitchFamily="34" charset="0"/>
              </a:rPr>
              <a:t>Kiwanis Club Stäfa</a:t>
            </a:r>
            <a:br>
              <a:rPr lang="de-CH" sz="2600" b="1" dirty="0">
                <a:solidFill>
                  <a:schemeClr val="bg1"/>
                </a:solidFill>
                <a:latin typeface="Chalkboard" panose="03050602040202020205" pitchFamily="66" charset="77"/>
                <a:ea typeface="Calibri" panose="020F0502020204030204" pitchFamily="34" charset="0"/>
                <a:cs typeface="Calibri" panose="020F0502020204030204" pitchFamily="34" charset="0"/>
              </a:rPr>
            </a:br>
            <a:endParaRPr lang="de-CH" sz="2600" b="1" dirty="0">
              <a:solidFill>
                <a:schemeClr val="bg1"/>
              </a:solidFill>
              <a:latin typeface="Chalkboard" panose="03050602040202020205" pitchFamily="66" charset="77"/>
              <a:ea typeface="Calibri" panose="020F0502020204030204" pitchFamily="34" charset="0"/>
              <a:cs typeface="Calibri" panose="020F0502020204030204" pitchFamily="34" charset="0"/>
            </a:endParaRPr>
          </a:p>
          <a:p>
            <a:r>
              <a:rPr lang="de-DE" sz="2600" b="1" dirty="0">
                <a:solidFill>
                  <a:schemeClr val="bg1"/>
                </a:solidFill>
                <a:latin typeface="Chalkboard" panose="03050602040202020205" pitchFamily="66" charset="77"/>
                <a:ea typeface="Calibri" panose="020F0502020204030204" pitchFamily="34" charset="0"/>
                <a:cs typeface="Calibri" panose="020F0502020204030204" pitchFamily="34" charset="0"/>
              </a:rPr>
              <a:t>Gemeinnützige Gesellschaft des Bezirks Meilen</a:t>
            </a:r>
            <a:br>
              <a:rPr lang="de-DE" sz="2600" b="1" dirty="0">
                <a:solidFill>
                  <a:schemeClr val="bg1"/>
                </a:solidFill>
                <a:latin typeface="Chalkboard" panose="03050602040202020205" pitchFamily="66" charset="77"/>
                <a:ea typeface="Calibri" panose="020F0502020204030204" pitchFamily="34" charset="0"/>
                <a:cs typeface="Calibri" panose="020F0502020204030204" pitchFamily="34" charset="0"/>
              </a:rPr>
            </a:br>
            <a:endParaRPr lang="de-DE" sz="2600" b="1" dirty="0">
              <a:solidFill>
                <a:schemeClr val="bg1"/>
              </a:solidFill>
              <a:latin typeface="Chalkboard" panose="03050602040202020205" pitchFamily="66" charset="77"/>
              <a:ea typeface="Calibri" panose="020F0502020204030204" pitchFamily="34" charset="0"/>
              <a:cs typeface="Calibri" panose="020F0502020204030204" pitchFamily="34" charset="0"/>
            </a:endParaRPr>
          </a:p>
          <a:p>
            <a:r>
              <a:rPr lang="de-CH" sz="2600" b="1" dirty="0">
                <a:solidFill>
                  <a:schemeClr val="bg1"/>
                </a:solidFill>
                <a:latin typeface="Chalkboard" panose="03050602040202020205" pitchFamily="66" charset="77"/>
                <a:ea typeface="Calibri" panose="020F0502020204030204" pitchFamily="34" charset="0"/>
                <a:cs typeface="Calibri" panose="020F0502020204030204" pitchFamily="34" charset="0"/>
              </a:rPr>
              <a:t>Winterhilfe Zürich</a:t>
            </a:r>
            <a:br>
              <a:rPr lang="de-CH" sz="2600" b="1" dirty="0">
                <a:solidFill>
                  <a:schemeClr val="bg1"/>
                </a:solidFill>
                <a:latin typeface="Chalkboard" panose="03050602040202020205" pitchFamily="66" charset="77"/>
                <a:ea typeface="Calibri" panose="020F0502020204030204" pitchFamily="34" charset="0"/>
                <a:cs typeface="Calibri" panose="020F0502020204030204" pitchFamily="34" charset="0"/>
              </a:rPr>
            </a:br>
            <a:endParaRPr lang="de-CH" sz="2600" b="1" dirty="0">
              <a:solidFill>
                <a:schemeClr val="bg1"/>
              </a:solidFill>
              <a:latin typeface="Chalkboard" panose="03050602040202020205" pitchFamily="66" charset="77"/>
              <a:ea typeface="Calibri" panose="020F0502020204030204" pitchFamily="34" charset="0"/>
              <a:cs typeface="Calibri" panose="020F0502020204030204" pitchFamily="34" charset="0"/>
            </a:endParaRPr>
          </a:p>
          <a:p>
            <a:r>
              <a:rPr lang="de-DE" sz="2600" b="1" dirty="0">
                <a:solidFill>
                  <a:schemeClr val="bg1"/>
                </a:solidFill>
                <a:latin typeface="Chalkboard" panose="03050602040202020205" pitchFamily="66" charset="77"/>
                <a:ea typeface="Calibri" panose="020F0502020204030204" pitchFamily="34" charset="0"/>
                <a:cs typeface="Calibri" panose="020F0502020204030204" pitchFamily="34" charset="0"/>
              </a:rPr>
              <a:t>Lokale Freizeitvereine </a:t>
            </a:r>
            <a:r>
              <a:rPr lang="de-DE" sz="2600" i="1" dirty="0">
                <a:solidFill>
                  <a:schemeClr val="bg1"/>
                </a:solidFill>
                <a:latin typeface="Chalkboard" panose="03050602040202020205" pitchFamily="66" charset="77"/>
                <a:ea typeface="Calibri" panose="020F0502020204030204" pitchFamily="34" charset="0"/>
                <a:cs typeface="Calibri" panose="020F0502020204030204" pitchFamily="34" charset="0"/>
              </a:rPr>
              <a:t>(u. a. die Musikschule Stäfa)</a:t>
            </a:r>
            <a:endParaRPr lang="de-CH" sz="2600" i="1" dirty="0">
              <a:solidFill>
                <a:schemeClr val="bg1"/>
              </a:solidFill>
              <a:latin typeface="Chalkboard" panose="03050602040202020205" pitchFamily="66" charset="77"/>
              <a:ea typeface="Calibri" panose="020F0502020204030204" pitchFamily="34" charset="0"/>
              <a:cs typeface="Calibri" panose="020F0502020204030204" pitchFamily="34" charset="0"/>
            </a:endParaRPr>
          </a:p>
          <a:p>
            <a:endParaRPr lang="en-CH" dirty="0">
              <a:latin typeface="Aptos Display" panose="020B0004020202020204" pitchFamily="34" charset="0"/>
            </a:endParaRPr>
          </a:p>
        </p:txBody>
      </p:sp>
    </p:spTree>
    <p:extLst>
      <p:ext uri="{BB962C8B-B14F-4D97-AF65-F5344CB8AC3E}">
        <p14:creationId xmlns:p14="http://schemas.microsoft.com/office/powerpoint/2010/main" val="14986920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2">
            <a:extLst>
              <a:ext uri="{FF2B5EF4-FFF2-40B4-BE49-F238E27FC236}">
                <a16:creationId xmlns:a16="http://schemas.microsoft.com/office/drawing/2014/main" id="{C856FB52-C502-F461-B515-AF7600E55363}"/>
              </a:ext>
            </a:extLst>
          </p:cNvPr>
          <p:cNvSpPr txBox="1">
            <a:spLocks/>
          </p:cNvSpPr>
          <p:nvPr/>
        </p:nvSpPr>
        <p:spPr>
          <a:xfrm>
            <a:off x="838200" y="830317"/>
            <a:ext cx="10515600" cy="5675586"/>
          </a:xfrm>
          <a:prstGeom prst="rect">
            <a:avLst/>
          </a:prstGeom>
        </p:spPr>
        <p:txBody>
          <a:bodyPr>
            <a:normAutofit lnSpcReduction="1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de-CH" sz="3200" b="1" dirty="0">
                <a:solidFill>
                  <a:schemeClr val="bg1"/>
                </a:solidFill>
                <a:latin typeface="Chalkboard" panose="03050602040202020205" pitchFamily="66" charset="77"/>
              </a:rPr>
              <a:t>Schweizweite Anlaufstellen:</a:t>
            </a:r>
            <a:endParaRPr lang="en-CH" sz="3200" b="1">
              <a:solidFill>
                <a:schemeClr val="bg1"/>
              </a:solidFill>
              <a:latin typeface="Chalkboard" panose="03050602040202020205" pitchFamily="66" charset="77"/>
            </a:endParaRPr>
          </a:p>
          <a:p>
            <a:r>
              <a:rPr lang="de-CH" sz="2000" b="1" dirty="0">
                <a:solidFill>
                  <a:schemeClr val="bg1"/>
                </a:solidFill>
                <a:latin typeface="Chalkboard" panose="03050602040202020205" pitchFamily="66" charset="77"/>
                <a:ea typeface="Calibri" panose="020F0502020204030204" pitchFamily="34" charset="0"/>
                <a:cs typeface="Calibri" panose="020F0502020204030204" pitchFamily="34" charset="0"/>
              </a:rPr>
              <a:t>Vontobel Stiftung</a:t>
            </a:r>
          </a:p>
          <a:p>
            <a:r>
              <a:rPr lang="de-DE" sz="2000" b="1" dirty="0">
                <a:solidFill>
                  <a:schemeClr val="bg1"/>
                </a:solidFill>
                <a:latin typeface="Chalkboard" panose="03050602040202020205" pitchFamily="66" charset="77"/>
                <a:ea typeface="Calibri" panose="020F0502020204030204" pitchFamily="34" charset="0"/>
                <a:cs typeface="Calibri" panose="020F0502020204030204" pitchFamily="34" charset="0"/>
              </a:rPr>
              <a:t>Schweizerische Stiftung für die Familie</a:t>
            </a:r>
          </a:p>
          <a:p>
            <a:r>
              <a:rPr lang="de-DE" sz="2000" b="1" dirty="0">
                <a:solidFill>
                  <a:schemeClr val="bg1"/>
                </a:solidFill>
                <a:latin typeface="Chalkboard" panose="03050602040202020205" pitchFamily="66" charset="77"/>
                <a:ea typeface="Calibri" panose="020F0502020204030204" pitchFamily="34" charset="0"/>
                <a:cs typeface="Calibri" panose="020F0502020204030204" pitchFamily="34" charset="0"/>
              </a:rPr>
              <a:t>Stiftung für Kinder in der Schweiz</a:t>
            </a:r>
          </a:p>
          <a:p>
            <a:r>
              <a:rPr lang="de-DE" sz="2000" b="1" dirty="0">
                <a:solidFill>
                  <a:schemeClr val="bg1"/>
                </a:solidFill>
                <a:latin typeface="Chalkboard" panose="03050602040202020205" pitchFamily="66" charset="77"/>
                <a:ea typeface="Calibri" panose="020F0502020204030204" pitchFamily="34" charset="0"/>
                <a:cs typeface="Calibri" panose="020F0502020204030204" pitchFamily="34" charset="0"/>
              </a:rPr>
              <a:t>Schweizerische Stiftung für Kinder und Jugendliche</a:t>
            </a:r>
          </a:p>
          <a:p>
            <a:r>
              <a:rPr lang="de-CH" sz="2000" b="1" dirty="0">
                <a:solidFill>
                  <a:schemeClr val="bg1"/>
                </a:solidFill>
                <a:latin typeface="Chalkboard" panose="03050602040202020205" pitchFamily="66" charset="77"/>
                <a:ea typeface="Calibri" panose="020F0502020204030204" pitchFamily="34" charset="0"/>
                <a:cs typeface="Calibri" panose="020F0502020204030204" pitchFamily="34" charset="0"/>
              </a:rPr>
              <a:t>Kinderhilfe Petite Suisse</a:t>
            </a:r>
          </a:p>
          <a:p>
            <a:r>
              <a:rPr lang="de-DE" sz="2000" b="1" dirty="0">
                <a:solidFill>
                  <a:schemeClr val="bg1"/>
                </a:solidFill>
                <a:latin typeface="Chalkboard" panose="03050602040202020205" pitchFamily="66" charset="77"/>
                <a:ea typeface="Calibri" panose="020F0502020204030204" pitchFamily="34" charset="0"/>
                <a:cs typeface="Calibri" panose="020F0502020204030204" pitchFamily="34" charset="0"/>
              </a:rPr>
              <a:t>Solidaritätsfonds für Mutter und Kind vom Katholischen Frauenbund</a:t>
            </a:r>
          </a:p>
          <a:p>
            <a:r>
              <a:rPr lang="de-DE" sz="2000" b="1" dirty="0">
                <a:solidFill>
                  <a:schemeClr val="bg1"/>
                </a:solidFill>
                <a:latin typeface="Chalkboard" panose="03050602040202020205" pitchFamily="66" charset="77"/>
                <a:ea typeface="Calibri" panose="020F0502020204030204" pitchFamily="34" charset="0"/>
                <a:cs typeface="Calibri" panose="020F0502020204030204" pitchFamily="34" charset="0"/>
              </a:rPr>
              <a:t>Alfred und Bertha Zangger-Weber-Stiftung</a:t>
            </a:r>
          </a:p>
          <a:p>
            <a:r>
              <a:rPr lang="de-CH" sz="2000" b="1" dirty="0">
                <a:solidFill>
                  <a:schemeClr val="bg1"/>
                </a:solidFill>
                <a:latin typeface="Chalkboard" panose="03050602040202020205" pitchFamily="66" charset="77"/>
                <a:ea typeface="Calibri" panose="020F0502020204030204" pitchFamily="34" charset="0"/>
                <a:cs typeface="Calibri" panose="020F0502020204030204" pitchFamily="34" charset="0"/>
              </a:rPr>
              <a:t>Dr. Arnold U. Huggenberger-Stiftung</a:t>
            </a:r>
          </a:p>
          <a:p>
            <a:r>
              <a:rPr lang="de-CH" sz="2000" b="1" dirty="0">
                <a:solidFill>
                  <a:schemeClr val="bg1"/>
                </a:solidFill>
                <a:latin typeface="Chalkboard" panose="03050602040202020205" pitchFamily="66" charset="77"/>
                <a:ea typeface="Calibri" panose="020F0502020204030204" pitchFamily="34" charset="0"/>
                <a:cs typeface="Calibri" panose="020F0502020204030204" pitchFamily="34" charset="0"/>
              </a:rPr>
              <a:t>Paul Peter Alden Stiftung </a:t>
            </a:r>
            <a:r>
              <a:rPr lang="de-CH" sz="2000" i="1" dirty="0">
                <a:solidFill>
                  <a:schemeClr val="bg1"/>
                </a:solidFill>
                <a:latin typeface="Chalkboard" panose="03050602040202020205" pitchFamily="66" charset="77"/>
                <a:ea typeface="Calibri" panose="020F0502020204030204" pitchFamily="34" charset="0"/>
                <a:cs typeface="Calibri" panose="020F0502020204030204" pitchFamily="34" charset="0"/>
              </a:rPr>
              <a:t>(nur für psychisch, physisch und geistig behinderte Kinder und Jugendliche)</a:t>
            </a:r>
          </a:p>
          <a:p>
            <a:r>
              <a:rPr lang="de-CH" sz="2000" b="1" dirty="0">
                <a:solidFill>
                  <a:schemeClr val="bg1"/>
                </a:solidFill>
                <a:latin typeface="Chalkboard" panose="03050602040202020205" pitchFamily="66" charset="77"/>
                <a:ea typeface="Calibri" panose="020F0502020204030204" pitchFamily="34" charset="0"/>
                <a:cs typeface="Calibri" panose="020F0502020204030204" pitchFamily="34" charset="0"/>
              </a:rPr>
              <a:t>Fritz-Gerber-Stiftung</a:t>
            </a:r>
            <a:r>
              <a:rPr lang="de-CH" sz="2000" dirty="0">
                <a:solidFill>
                  <a:schemeClr val="bg1"/>
                </a:solidFill>
                <a:latin typeface="Chalkboard" panose="03050602040202020205" pitchFamily="66" charset="77"/>
                <a:ea typeface="Calibri" panose="020F0502020204030204" pitchFamily="34" charset="0"/>
                <a:cs typeface="Calibri" panose="020F0502020204030204" pitchFamily="34" charset="0"/>
              </a:rPr>
              <a:t> </a:t>
            </a:r>
            <a:r>
              <a:rPr lang="de-CH" sz="2000" i="1" dirty="0">
                <a:solidFill>
                  <a:schemeClr val="bg1"/>
                </a:solidFill>
                <a:latin typeface="Chalkboard" panose="03050602040202020205" pitchFamily="66" charset="77"/>
                <a:ea typeface="Calibri" panose="020F0502020204030204" pitchFamily="34" charset="0"/>
                <a:cs typeface="Calibri" panose="020F0502020204030204" pitchFamily="34" charset="0"/>
              </a:rPr>
              <a:t>(nur für Begabtenförderung im Bereich Handwerk, Kultur und Sport)</a:t>
            </a:r>
          </a:p>
          <a:p>
            <a:r>
              <a:rPr lang="de-DE" sz="2000" b="1" dirty="0">
                <a:solidFill>
                  <a:schemeClr val="bg1"/>
                </a:solidFill>
                <a:latin typeface="Chalkboard" panose="03050602040202020205" pitchFamily="66" charset="77"/>
                <a:ea typeface="Calibri" panose="020F0502020204030204" pitchFamily="34" charset="0"/>
                <a:cs typeface="Calibri" panose="020F0502020204030204" pitchFamily="34" charset="0"/>
              </a:rPr>
              <a:t>Stiftung Dr. Hans und Hilde von Lorentz</a:t>
            </a:r>
            <a:r>
              <a:rPr lang="de-CH" sz="2000" dirty="0">
                <a:solidFill>
                  <a:schemeClr val="bg1"/>
                </a:solidFill>
                <a:latin typeface="Chalkboard" panose="03050602040202020205" pitchFamily="66" charset="77"/>
                <a:ea typeface="Calibri" panose="020F0502020204030204" pitchFamily="34" charset="0"/>
                <a:cs typeface="Calibri" panose="020F0502020204030204" pitchFamily="34" charset="0"/>
              </a:rPr>
              <a:t> </a:t>
            </a:r>
            <a:r>
              <a:rPr lang="de-CH" sz="2000" i="1" dirty="0">
                <a:solidFill>
                  <a:schemeClr val="bg1"/>
                </a:solidFill>
                <a:latin typeface="Chalkboard" panose="03050602040202020205" pitchFamily="66" charset="77"/>
                <a:ea typeface="Calibri" panose="020F0502020204030204" pitchFamily="34" charset="0"/>
                <a:cs typeface="Calibri" panose="020F0502020204030204" pitchFamily="34" charset="0"/>
              </a:rPr>
              <a:t>(Begabtenförderung)</a:t>
            </a:r>
          </a:p>
          <a:p>
            <a:endParaRPr lang="en-CH" sz="3200" dirty="0">
              <a:latin typeface="+mj-lt"/>
            </a:endParaRPr>
          </a:p>
        </p:txBody>
      </p:sp>
    </p:spTree>
    <p:extLst>
      <p:ext uri="{BB962C8B-B14F-4D97-AF65-F5344CB8AC3E}">
        <p14:creationId xmlns:p14="http://schemas.microsoft.com/office/powerpoint/2010/main" val="34763057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2">
            <a:extLst>
              <a:ext uri="{FF2B5EF4-FFF2-40B4-BE49-F238E27FC236}">
                <a16:creationId xmlns:a16="http://schemas.microsoft.com/office/drawing/2014/main" id="{50A0C5BD-EE4C-6AEF-8AFA-A76CC1944B60}"/>
              </a:ext>
            </a:extLst>
          </p:cNvPr>
          <p:cNvSpPr txBox="1">
            <a:spLocks/>
          </p:cNvSpPr>
          <p:nvPr/>
        </p:nvSpPr>
        <p:spPr>
          <a:xfrm>
            <a:off x="459827" y="1089900"/>
            <a:ext cx="10515600" cy="5300389"/>
          </a:xfrm>
          <a:prstGeom prst="rect">
            <a:avLst/>
          </a:prstGeom>
        </p:spPr>
        <p:txBody>
          <a:bodyPr>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de-DE" sz="3200" b="1" dirty="0">
                <a:solidFill>
                  <a:schemeClr val="bg1"/>
                </a:solidFill>
                <a:latin typeface="Chalkboard" panose="03050602040202020205" pitchFamily="66" charset="77"/>
              </a:rPr>
              <a:t>Günstige Möglichkeiten für Camps/Ferien:</a:t>
            </a:r>
            <a:endParaRPr lang="en-CH" sz="3200">
              <a:solidFill>
                <a:schemeClr val="bg1"/>
              </a:solidFill>
              <a:latin typeface="Chalkboard" panose="03050602040202020205" pitchFamily="66" charset="77"/>
            </a:endParaRPr>
          </a:p>
          <a:p>
            <a:endParaRPr lang="de-CH" sz="2400" b="1" dirty="0">
              <a:solidFill>
                <a:schemeClr val="bg1"/>
              </a:solidFill>
              <a:latin typeface="Chalkboard" panose="03050602040202020205" pitchFamily="66" charset="77"/>
              <a:ea typeface="Calibri" panose="020F0502020204030204" pitchFamily="34" charset="0"/>
              <a:cs typeface="Calibri" panose="020F0502020204030204" pitchFamily="34" charset="0"/>
            </a:endParaRPr>
          </a:p>
          <a:p>
            <a:r>
              <a:rPr lang="de-CH" sz="2400" b="1" dirty="0" err="1">
                <a:solidFill>
                  <a:schemeClr val="bg1"/>
                </a:solidFill>
                <a:latin typeface="Chalkboard" panose="03050602040202020205" pitchFamily="66" charset="77"/>
                <a:ea typeface="Calibri" panose="020F0502020204030204" pitchFamily="34" charset="0"/>
                <a:cs typeface="Calibri" panose="020F0502020204030204" pitchFamily="34" charset="0"/>
              </a:rPr>
              <a:t>Kovive</a:t>
            </a:r>
            <a:r>
              <a:rPr lang="de-CH" sz="2400" b="1" dirty="0">
                <a:solidFill>
                  <a:schemeClr val="bg1"/>
                </a:solidFill>
                <a:latin typeface="Chalkboard" panose="03050602040202020205" pitchFamily="66" charset="77"/>
                <a:ea typeface="Calibri" panose="020F0502020204030204" pitchFamily="34" charset="0"/>
                <a:cs typeface="Calibri" panose="020F0502020204030204" pitchFamily="34" charset="0"/>
              </a:rPr>
              <a:t> Kinderhilfswerk Schweiz</a:t>
            </a:r>
          </a:p>
          <a:p>
            <a:r>
              <a:rPr lang="de-CH" sz="2400" b="1" dirty="0">
                <a:solidFill>
                  <a:schemeClr val="bg1"/>
                </a:solidFill>
                <a:latin typeface="Chalkboard" panose="03050602040202020205" pitchFamily="66" charset="77"/>
                <a:ea typeface="Calibri" panose="020F0502020204030204" pitchFamily="34" charset="0"/>
                <a:cs typeface="Calibri" panose="020F0502020204030204" pitchFamily="34" charset="0"/>
              </a:rPr>
              <a:t>Stiftung Pro Juventute</a:t>
            </a:r>
          </a:p>
          <a:p>
            <a:r>
              <a:rPr lang="de-CH" sz="2400" b="1" dirty="0">
                <a:solidFill>
                  <a:schemeClr val="bg1"/>
                </a:solidFill>
                <a:latin typeface="Chalkboard" panose="03050602040202020205" pitchFamily="66" charset="77"/>
                <a:ea typeface="Calibri" panose="020F0502020204030204" pitchFamily="34" charset="0"/>
                <a:cs typeface="Calibri" panose="020F0502020204030204" pitchFamily="34" charset="0"/>
              </a:rPr>
              <a:t>MS Sports Camps</a:t>
            </a:r>
          </a:p>
          <a:p>
            <a:r>
              <a:rPr lang="de-CH" sz="2400" b="1" dirty="0">
                <a:solidFill>
                  <a:schemeClr val="bg1"/>
                </a:solidFill>
                <a:latin typeface="Chalkboard" panose="03050602040202020205" pitchFamily="66" charset="77"/>
                <a:ea typeface="Calibri" panose="020F0502020204030204" pitchFamily="34" charset="0"/>
                <a:cs typeface="Calibri" panose="020F0502020204030204" pitchFamily="34" charset="0"/>
              </a:rPr>
              <a:t>Kinderhilfe Petite Suisse</a:t>
            </a:r>
          </a:p>
          <a:p>
            <a:r>
              <a:rPr lang="de-CH" sz="2400" b="1" dirty="0">
                <a:solidFill>
                  <a:schemeClr val="bg1"/>
                </a:solidFill>
                <a:latin typeface="Chalkboard" panose="03050602040202020205" pitchFamily="66" charset="77"/>
                <a:ea typeface="Calibri" panose="020F0502020204030204" pitchFamily="34" charset="0"/>
                <a:cs typeface="Calibri" panose="020F0502020204030204" pitchFamily="34" charset="0"/>
              </a:rPr>
              <a:t>Reka Stiftung Ferienhilfe</a:t>
            </a:r>
          </a:p>
          <a:p>
            <a:r>
              <a:rPr lang="de-DE" sz="2400" b="1" dirty="0">
                <a:solidFill>
                  <a:schemeClr val="bg1"/>
                </a:solidFill>
                <a:latin typeface="Chalkboard" panose="03050602040202020205" pitchFamily="66" charset="77"/>
                <a:ea typeface="Calibri" panose="020F0502020204030204" pitchFamily="34" charset="0"/>
                <a:cs typeface="Calibri" panose="020F0502020204030204" pitchFamily="34" charset="0"/>
              </a:rPr>
              <a:t>Stiftung für Kinder in der Schweiz</a:t>
            </a:r>
          </a:p>
          <a:p>
            <a:r>
              <a:rPr lang="de-CH" sz="2400" b="1" dirty="0">
                <a:solidFill>
                  <a:schemeClr val="bg1"/>
                </a:solidFill>
                <a:latin typeface="Chalkboard" panose="03050602040202020205" pitchFamily="66" charset="77"/>
                <a:ea typeface="Calibri" panose="020F0502020204030204" pitchFamily="34" charset="0"/>
                <a:cs typeface="Calibri" panose="020F0502020204030204" pitchFamily="34" charset="0"/>
              </a:rPr>
              <a:t>Winterhilfe Zürich</a:t>
            </a:r>
          </a:p>
          <a:p>
            <a:r>
              <a:rPr lang="de-DE" sz="2400" b="1" dirty="0">
                <a:solidFill>
                  <a:schemeClr val="bg1"/>
                </a:solidFill>
                <a:latin typeface="Chalkboard" panose="03050602040202020205" pitchFamily="66" charset="77"/>
                <a:ea typeface="Calibri" panose="020F0502020204030204" pitchFamily="34" charset="0"/>
                <a:cs typeface="Calibri" panose="020F0502020204030204" pitchFamily="34" charset="0"/>
              </a:rPr>
              <a:t>Lokale Freizeitvereine </a:t>
            </a:r>
            <a:r>
              <a:rPr lang="de-DE" sz="2400" dirty="0">
                <a:solidFill>
                  <a:schemeClr val="bg1"/>
                </a:solidFill>
                <a:latin typeface="Chalkboard" panose="03050602040202020205" pitchFamily="66" charset="77"/>
                <a:ea typeface="Calibri" panose="020F0502020204030204" pitchFamily="34" charset="0"/>
                <a:cs typeface="Calibri" panose="020F0502020204030204" pitchFamily="34" charset="0"/>
              </a:rPr>
              <a:t>(viele reichen Hand zu Vergünstigungen)</a:t>
            </a:r>
            <a:endParaRPr lang="en-CH" sz="2400" dirty="0">
              <a:solidFill>
                <a:schemeClr val="bg1"/>
              </a:solidFill>
              <a:latin typeface="Chalkboard" panose="03050602040202020205" pitchFamily="66" charset="77"/>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444063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2">
            <a:extLst>
              <a:ext uri="{FF2B5EF4-FFF2-40B4-BE49-F238E27FC236}">
                <a16:creationId xmlns:a16="http://schemas.microsoft.com/office/drawing/2014/main" id="{8C9E0B50-0AA4-A0FE-F7F7-AE17AB531D3E}"/>
              </a:ext>
            </a:extLst>
          </p:cNvPr>
          <p:cNvSpPr txBox="1">
            <a:spLocks/>
          </p:cNvSpPr>
          <p:nvPr/>
        </p:nvSpPr>
        <p:spPr>
          <a:xfrm>
            <a:off x="838200" y="1825625"/>
            <a:ext cx="10515600" cy="4351338"/>
          </a:xfrm>
          <a:prstGeom prst="rect">
            <a:avLst/>
          </a:prstGeom>
        </p:spPr>
        <p:txBody>
          <a:bodyPr>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None/>
            </a:pPr>
            <a:r>
              <a:rPr lang="de-DE" sz="3200" b="1" dirty="0">
                <a:solidFill>
                  <a:schemeClr val="bg1"/>
                </a:solidFill>
                <a:latin typeface="Chalkboard" panose="03050602040202020205" pitchFamily="66" charset="77"/>
              </a:rPr>
              <a:t>Unterstützung bei einer gesundheitlichen Notlage eines Elternteils:</a:t>
            </a:r>
            <a:endParaRPr lang="en-CH" sz="3200">
              <a:solidFill>
                <a:schemeClr val="bg1"/>
              </a:solidFill>
              <a:latin typeface="Chalkboard" panose="03050602040202020205" pitchFamily="66" charset="77"/>
            </a:endParaRPr>
          </a:p>
          <a:p>
            <a:pPr marL="0" indent="0">
              <a:buFont typeface="Arial" panose="020B0604020202020204" pitchFamily="34" charset="0"/>
              <a:buNone/>
            </a:pPr>
            <a:endParaRPr lang="de-CH" b="1" dirty="0">
              <a:solidFill>
                <a:schemeClr val="bg1"/>
              </a:solidFill>
              <a:latin typeface="Chalkboard" panose="03050602040202020205" pitchFamily="66" charset="77"/>
            </a:endParaRPr>
          </a:p>
          <a:p>
            <a:pPr marL="0" indent="0">
              <a:buFont typeface="Arial" panose="020B0604020202020204" pitchFamily="34" charset="0"/>
              <a:buNone/>
            </a:pPr>
            <a:r>
              <a:rPr lang="de-CH" sz="2400" b="1" dirty="0">
                <a:solidFill>
                  <a:schemeClr val="bg1"/>
                </a:solidFill>
                <a:latin typeface="Chalkboard" panose="03050602040202020205" pitchFamily="66" charset="77"/>
                <a:ea typeface="Calibri" panose="020F0502020204030204" pitchFamily="34" charset="0"/>
                <a:cs typeface="Calibri" panose="020F0502020204030204" pitchFamily="34" charset="0"/>
              </a:rPr>
              <a:t>Zuwendungsfonds Spitex Stäfa</a:t>
            </a:r>
            <a:endParaRPr lang="en-CH" sz="2400" dirty="0">
              <a:solidFill>
                <a:schemeClr val="bg1"/>
              </a:solidFill>
              <a:latin typeface="Chalkboard" panose="03050602040202020205" pitchFamily="66" charset="77"/>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640042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2">
            <a:extLst>
              <a:ext uri="{FF2B5EF4-FFF2-40B4-BE49-F238E27FC236}">
                <a16:creationId xmlns:a16="http://schemas.microsoft.com/office/drawing/2014/main" id="{2D39A66F-F67B-833C-25C6-2AA806ED7E91}"/>
              </a:ext>
            </a:extLst>
          </p:cNvPr>
          <p:cNvSpPr txBox="1">
            <a:spLocks/>
          </p:cNvSpPr>
          <p:nvPr/>
        </p:nvSpPr>
        <p:spPr>
          <a:xfrm>
            <a:off x="838200" y="1636438"/>
            <a:ext cx="10515600" cy="4351338"/>
          </a:xfrm>
          <a:prstGeom prst="rect">
            <a:avLst/>
          </a:prstGeom>
        </p:spPr>
        <p:txBody>
          <a:bodyPr>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de-DE" sz="3200" b="1" dirty="0">
                <a:solidFill>
                  <a:schemeClr val="bg1"/>
                </a:solidFill>
                <a:latin typeface="Chalkboard" panose="03050602040202020205" pitchFamily="66" charset="77"/>
              </a:rPr>
              <a:t>Weitere hilfreiche Institutionen:</a:t>
            </a:r>
            <a:endParaRPr lang="en-CH" sz="3200">
              <a:solidFill>
                <a:schemeClr val="bg1"/>
              </a:solidFill>
              <a:latin typeface="Chalkboard" panose="03050602040202020205" pitchFamily="66" charset="77"/>
            </a:endParaRPr>
          </a:p>
          <a:p>
            <a:endParaRPr lang="de-CH" sz="2400" b="1" dirty="0">
              <a:solidFill>
                <a:schemeClr val="bg1"/>
              </a:solidFill>
              <a:latin typeface="Chalkboard" panose="03050602040202020205" pitchFamily="66" charset="77"/>
              <a:ea typeface="Calibri" panose="020F0502020204030204" pitchFamily="34" charset="0"/>
              <a:cs typeface="Calibri" panose="020F0502020204030204" pitchFamily="34" charset="0"/>
            </a:endParaRPr>
          </a:p>
          <a:p>
            <a:r>
              <a:rPr lang="de-CH" sz="2400" b="1" dirty="0">
                <a:solidFill>
                  <a:schemeClr val="bg1"/>
                </a:solidFill>
                <a:latin typeface="Chalkboard" panose="03050602040202020205" pitchFamily="66" charset="77"/>
                <a:ea typeface="Calibri" panose="020F0502020204030204" pitchFamily="34" charset="0"/>
                <a:cs typeface="Calibri" panose="020F0502020204030204" pitchFamily="34" charset="0"/>
              </a:rPr>
              <a:t>Caritas Schweiz: </a:t>
            </a:r>
            <a:br>
              <a:rPr lang="de-CH" sz="2400" b="1" dirty="0">
                <a:solidFill>
                  <a:schemeClr val="bg1"/>
                </a:solidFill>
                <a:latin typeface="Chalkboard" panose="03050602040202020205" pitchFamily="66" charset="77"/>
                <a:ea typeface="Calibri" panose="020F0502020204030204" pitchFamily="34" charset="0"/>
                <a:cs typeface="Calibri" panose="020F0502020204030204" pitchFamily="34" charset="0"/>
              </a:rPr>
            </a:br>
            <a:r>
              <a:rPr lang="de-CH" sz="2400" dirty="0">
                <a:solidFill>
                  <a:schemeClr val="bg1"/>
                </a:solidFill>
                <a:latin typeface="Chalkboard" panose="03050602040202020205" pitchFamily="66" charset="77"/>
                <a:ea typeface="Calibri" panose="020F0502020204030204" pitchFamily="34" charset="0"/>
                <a:cs typeface="Calibri" panose="020F0502020204030204" pitchFamily="34" charset="0"/>
              </a:rPr>
              <a:t>Speziell: Beantragung der </a:t>
            </a:r>
            <a:r>
              <a:rPr lang="de-CH" sz="2400" dirty="0" err="1">
                <a:solidFill>
                  <a:schemeClr val="bg1"/>
                </a:solidFill>
                <a:latin typeface="Chalkboard" panose="03050602040202020205" pitchFamily="66" charset="77"/>
                <a:ea typeface="Calibri" panose="020F0502020204030204" pitchFamily="34" charset="0"/>
                <a:cs typeface="Calibri" panose="020F0502020204030204" pitchFamily="34" charset="0"/>
              </a:rPr>
              <a:t>KulturLegi</a:t>
            </a:r>
            <a:br>
              <a:rPr lang="de-CH" sz="2400" dirty="0">
                <a:solidFill>
                  <a:schemeClr val="bg1"/>
                </a:solidFill>
                <a:latin typeface="Chalkboard" panose="03050602040202020205" pitchFamily="66" charset="77"/>
                <a:ea typeface="Calibri" panose="020F0502020204030204" pitchFamily="34" charset="0"/>
                <a:cs typeface="Calibri" panose="020F0502020204030204" pitchFamily="34" charset="0"/>
              </a:rPr>
            </a:br>
            <a:endParaRPr lang="de-CH" sz="2400" dirty="0">
              <a:solidFill>
                <a:schemeClr val="bg1"/>
              </a:solidFill>
              <a:latin typeface="Chalkboard" panose="03050602040202020205" pitchFamily="66" charset="77"/>
              <a:ea typeface="Calibri" panose="020F0502020204030204" pitchFamily="34" charset="0"/>
              <a:cs typeface="Calibri" panose="020F0502020204030204" pitchFamily="34" charset="0"/>
            </a:endParaRPr>
          </a:p>
          <a:p>
            <a:r>
              <a:rPr lang="de-CH" sz="2400" b="1" dirty="0">
                <a:solidFill>
                  <a:schemeClr val="bg1"/>
                </a:solidFill>
                <a:latin typeface="Chalkboard" panose="03050602040202020205" pitchFamily="66" charset="77"/>
                <a:ea typeface="Calibri" panose="020F0502020204030204" pitchFamily="34" charset="0"/>
                <a:cs typeface="Calibri" panose="020F0502020204030204" pitchFamily="34" charset="0"/>
              </a:rPr>
              <a:t>Arche Zürich</a:t>
            </a:r>
            <a:endParaRPr lang="en-CH" sz="2400" dirty="0">
              <a:solidFill>
                <a:schemeClr val="bg1"/>
              </a:solidFill>
              <a:latin typeface="Chalkboard" panose="03050602040202020205" pitchFamily="66" charset="77"/>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983615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17DFA297-7E10-2166-F8EA-9913D4576514}"/>
              </a:ext>
            </a:extLst>
          </p:cNvPr>
          <p:cNvSpPr txBox="1"/>
          <p:nvPr/>
        </p:nvSpPr>
        <p:spPr>
          <a:xfrm>
            <a:off x="4497859" y="2397211"/>
            <a:ext cx="184731" cy="369332"/>
          </a:xfrm>
          <a:prstGeom prst="rect">
            <a:avLst/>
          </a:prstGeom>
          <a:noFill/>
        </p:spPr>
        <p:txBody>
          <a:bodyPr wrap="none" rtlCol="0">
            <a:spAutoFit/>
          </a:bodyPr>
          <a:lstStyle/>
          <a:p>
            <a:endParaRPr lang="de-DE" dirty="0"/>
          </a:p>
        </p:txBody>
      </p:sp>
      <p:pic>
        <p:nvPicPr>
          <p:cNvPr id="5" name="Grafik 4" descr="Ein Bild, das Text, Screenshot, Software, Webseite enthält.&#10;&#10;Automatisch generierte Beschreibung">
            <a:extLst>
              <a:ext uri="{FF2B5EF4-FFF2-40B4-BE49-F238E27FC236}">
                <a16:creationId xmlns:a16="http://schemas.microsoft.com/office/drawing/2014/main" id="{4594740F-E183-911D-C264-FBD79644E79E}"/>
              </a:ext>
            </a:extLst>
          </p:cNvPr>
          <p:cNvPicPr>
            <a:picLocks noChangeAspect="1"/>
          </p:cNvPicPr>
          <p:nvPr/>
        </p:nvPicPr>
        <p:blipFill rotWithShape="1">
          <a:blip r:embed="rId2"/>
          <a:srcRect l="6647" t="36300" r="33145" b="18455"/>
          <a:stretch/>
        </p:blipFill>
        <p:spPr bwMode="auto">
          <a:xfrm>
            <a:off x="3337560" y="4380159"/>
            <a:ext cx="5158740" cy="2180224"/>
          </a:xfrm>
          <a:prstGeom prst="rect">
            <a:avLst/>
          </a:prstGeom>
          <a:ln>
            <a:noFill/>
          </a:ln>
          <a:extLst>
            <a:ext uri="{53640926-AAD7-44D8-BBD7-CCE9431645EC}">
              <a14:shadowObscured xmlns:a14="http://schemas.microsoft.com/office/drawing/2010/main"/>
            </a:ext>
          </a:extLst>
        </p:spPr>
      </p:pic>
      <p:sp>
        <p:nvSpPr>
          <p:cNvPr id="6" name="Inhaltsplatzhalter 2">
            <a:extLst>
              <a:ext uri="{FF2B5EF4-FFF2-40B4-BE49-F238E27FC236}">
                <a16:creationId xmlns:a16="http://schemas.microsoft.com/office/drawing/2014/main" id="{74F46024-5182-3B2A-3A94-BCFA889E8AD8}"/>
              </a:ext>
            </a:extLst>
          </p:cNvPr>
          <p:cNvSpPr txBox="1">
            <a:spLocks/>
          </p:cNvSpPr>
          <p:nvPr/>
        </p:nvSpPr>
        <p:spPr>
          <a:xfrm>
            <a:off x="659130" y="1118933"/>
            <a:ext cx="10515600" cy="4351338"/>
          </a:xfrm>
          <a:prstGeom prst="rect">
            <a:avLst/>
          </a:prstGeom>
        </p:spPr>
        <p:txBody>
          <a:bodyPr>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buFont typeface="Arial" panose="020B0604020202020204" pitchFamily="34" charset="0"/>
              <a:buNone/>
            </a:pPr>
            <a:r>
              <a:rPr lang="de-CH" sz="2400" b="1" dirty="0">
                <a:solidFill>
                  <a:schemeClr val="bg1"/>
                </a:solidFill>
                <a:latin typeface="Chalkboard" panose="03050602040202020205" pitchFamily="66" charset="77"/>
                <a:ea typeface="Calibri" panose="020F0502020204030204" pitchFamily="34" charset="0"/>
                <a:cs typeface="Calibri" panose="020F0502020204030204" pitchFamily="34" charset="0"/>
              </a:rPr>
              <a:t>Sie sind unsere Augen und Ohren in unserer Gemeinde. </a:t>
            </a:r>
          </a:p>
          <a:p>
            <a:pPr marL="0" indent="0" algn="ctr">
              <a:buFont typeface="Arial" panose="020B0604020202020204" pitchFamily="34" charset="0"/>
              <a:buNone/>
            </a:pPr>
            <a:endParaRPr lang="de-CH" sz="2400" b="1" dirty="0">
              <a:solidFill>
                <a:schemeClr val="bg1"/>
              </a:solidFill>
              <a:latin typeface="Chalkboard" panose="03050602040202020205" pitchFamily="66" charset="77"/>
              <a:ea typeface="Calibri" panose="020F0502020204030204" pitchFamily="34" charset="0"/>
              <a:cs typeface="Calibri" panose="020F0502020204030204" pitchFamily="34" charset="0"/>
            </a:endParaRPr>
          </a:p>
          <a:p>
            <a:pPr marL="0" indent="0" algn="ctr">
              <a:buFont typeface="Arial" panose="020B0604020202020204" pitchFamily="34" charset="0"/>
              <a:buNone/>
            </a:pPr>
            <a:r>
              <a:rPr lang="de-CH" sz="2400" b="1" dirty="0">
                <a:solidFill>
                  <a:schemeClr val="bg1"/>
                </a:solidFill>
                <a:latin typeface="Chalkboard" panose="03050602040202020205" pitchFamily="66" charset="77"/>
                <a:ea typeface="Calibri" panose="020F0502020204030204" pitchFamily="34" charset="0"/>
                <a:cs typeface="Calibri" panose="020F0502020204030204" pitchFamily="34" charset="0"/>
              </a:rPr>
              <a:t>Bitte helfen Sie mit und machen Sie Familien in Ihrem Umfeld, welche mit einem knappen Familienbudget auskommen müssen, auf diese Anlaufstellen aufmerksam.</a:t>
            </a:r>
          </a:p>
          <a:p>
            <a:pPr marL="0" indent="0" algn="ctr">
              <a:buFont typeface="Arial" panose="020B0604020202020204" pitchFamily="34" charset="0"/>
              <a:buNone/>
            </a:pPr>
            <a:endParaRPr lang="de-CH" sz="2400" b="1" dirty="0">
              <a:solidFill>
                <a:schemeClr val="bg1"/>
              </a:solidFill>
              <a:latin typeface="Chalkboard" panose="03050602040202020205" pitchFamily="66" charset="77"/>
              <a:ea typeface="Calibri" panose="020F0502020204030204" pitchFamily="34" charset="0"/>
              <a:cs typeface="Calibri" panose="020F0502020204030204" pitchFamily="34" charset="0"/>
            </a:endParaRPr>
          </a:p>
          <a:p>
            <a:pPr marL="0" indent="0" algn="ctr">
              <a:buFont typeface="Arial" panose="020B0604020202020204" pitchFamily="34" charset="0"/>
              <a:buNone/>
            </a:pPr>
            <a:r>
              <a:rPr lang="de-CH" sz="2400" b="1" dirty="0">
                <a:solidFill>
                  <a:schemeClr val="bg1"/>
                </a:solidFill>
                <a:latin typeface="Chalkboard" panose="03050602040202020205" pitchFamily="66" charset="77"/>
                <a:ea typeface="Calibri" panose="020F0502020204030204" pitchFamily="34" charset="0"/>
                <a:cs typeface="Calibri" panose="020F0502020204030204" pitchFamily="34" charset="0"/>
              </a:rPr>
              <a:t>Wir danken Ihnen herzlich dafür.</a:t>
            </a:r>
          </a:p>
          <a:p>
            <a:pPr marL="0" indent="0" algn="ctr">
              <a:buFont typeface="Arial" panose="020B0604020202020204" pitchFamily="34" charset="0"/>
              <a:buNone/>
            </a:pPr>
            <a:endParaRPr lang="de-CH" b="1" dirty="0">
              <a:latin typeface="Calibri" panose="020F0502020204030204" pitchFamily="34" charset="0"/>
              <a:ea typeface="Calibri" panose="020F0502020204030204" pitchFamily="34" charset="0"/>
              <a:cs typeface="Calibri" panose="020F0502020204030204" pitchFamily="34" charset="0"/>
            </a:endParaRPr>
          </a:p>
          <a:p>
            <a:pPr marL="0" indent="0" algn="ctr">
              <a:buFont typeface="Arial" panose="020B0604020202020204" pitchFamily="34" charset="0"/>
              <a:buNone/>
            </a:pPr>
            <a:endParaRPr lang="en-CH" b="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490344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BE45D49A-EE06-BA4A-B0BA-DC33B2736A54}"/>
              </a:ext>
            </a:extLst>
          </p:cNvPr>
          <p:cNvSpPr txBox="1"/>
          <p:nvPr/>
        </p:nvSpPr>
        <p:spPr>
          <a:xfrm>
            <a:off x="746234" y="1387366"/>
            <a:ext cx="10972800" cy="4801314"/>
          </a:xfrm>
          <a:prstGeom prst="rect">
            <a:avLst/>
          </a:prstGeom>
          <a:noFill/>
        </p:spPr>
        <p:txBody>
          <a:bodyPr wrap="square">
            <a:spAutoFit/>
          </a:bodyPr>
          <a:lstStyle/>
          <a:p>
            <a:pPr algn="l"/>
            <a:r>
              <a:rPr lang="de-DE" sz="3200" b="1" dirty="0">
                <a:solidFill>
                  <a:schemeClr val="bg1"/>
                </a:solidFill>
                <a:latin typeface="Chalkboard" panose="03050602040202020205" pitchFamily="66" charset="77"/>
                <a:ea typeface="ＭＳ Ｐゴシック" charset="0"/>
                <a:cs typeface="ＭＳ Ｐゴシック" charset="0"/>
              </a:rPr>
              <a:t>Kurz &amp; bündig:</a:t>
            </a:r>
          </a:p>
          <a:p>
            <a:pPr algn="l"/>
            <a:endParaRPr lang="de-DE" sz="1800" dirty="0">
              <a:solidFill>
                <a:schemeClr val="bg1"/>
              </a:solidFill>
              <a:latin typeface="Chalkboard" panose="03050602040202020205" pitchFamily="66" charset="77"/>
              <a:ea typeface="ＭＳ Ｐゴシック" charset="0"/>
              <a:cs typeface="ＭＳ Ｐゴシック" charset="0"/>
            </a:endParaRPr>
          </a:p>
          <a:p>
            <a:pPr marL="457200" indent="-457200" algn="l">
              <a:buFont typeface="Wingdings" pitchFamily="2" charset="2"/>
              <a:buChar char="ü"/>
            </a:pPr>
            <a:r>
              <a:rPr lang="de-CH" sz="3200" dirty="0">
                <a:solidFill>
                  <a:schemeClr val="bg1"/>
                </a:solidFill>
                <a:latin typeface="Chalkboard" panose="03050602040202020205" pitchFamily="66" charset="77"/>
              </a:rPr>
              <a:t>Die Einteilung in die Schuleinheit erfolgt nach Einzugsgebiet/ Wohnort / verfügbaren Plätzen</a:t>
            </a:r>
          </a:p>
          <a:p>
            <a:pPr marL="457200" indent="-457200" algn="l">
              <a:buFont typeface="Wingdings" pitchFamily="2" charset="2"/>
              <a:buChar char="ü"/>
            </a:pPr>
            <a:r>
              <a:rPr lang="de-CH" sz="3200" dirty="0">
                <a:solidFill>
                  <a:schemeClr val="bg1"/>
                </a:solidFill>
                <a:latin typeface="Chalkboard" panose="03050602040202020205" pitchFamily="66" charset="77"/>
              </a:rPr>
              <a:t>Die Einteilung in den </a:t>
            </a:r>
            <a:r>
              <a:rPr lang="de-CH" sz="3200" dirty="0" err="1">
                <a:solidFill>
                  <a:schemeClr val="bg1"/>
                </a:solidFill>
                <a:latin typeface="Chalkboard" panose="03050602040202020205" pitchFamily="66" charset="77"/>
              </a:rPr>
              <a:t>Kiga</a:t>
            </a:r>
            <a:r>
              <a:rPr lang="de-CH" sz="3200" dirty="0">
                <a:solidFill>
                  <a:schemeClr val="bg1"/>
                </a:solidFill>
                <a:latin typeface="Chalkboard" panose="03050602040202020205" pitchFamily="66" charset="77"/>
              </a:rPr>
              <a:t> erfolgt durch die Schulleitungen.</a:t>
            </a:r>
          </a:p>
          <a:p>
            <a:pPr marL="457200" indent="-457200">
              <a:buFont typeface="Wingdings" pitchFamily="2" charset="2"/>
              <a:buChar char="ü"/>
            </a:pPr>
            <a:r>
              <a:rPr lang="de-CH" sz="3200" dirty="0" err="1">
                <a:solidFill>
                  <a:schemeClr val="bg1"/>
                </a:solidFill>
                <a:latin typeface="Chalkboard" panose="03050602040202020205" pitchFamily="66" charset="77"/>
              </a:rPr>
              <a:t>Kiga</a:t>
            </a:r>
            <a:r>
              <a:rPr lang="de-CH" sz="3200" dirty="0">
                <a:solidFill>
                  <a:schemeClr val="bg1"/>
                </a:solidFill>
                <a:latin typeface="Chalkboard" panose="03050602040202020205" pitchFamily="66" charset="77"/>
              </a:rPr>
              <a:t>: Kindergerechte Förderung gemäss LP 21.</a:t>
            </a:r>
          </a:p>
          <a:p>
            <a:pPr marL="457200" indent="-457200" algn="l">
              <a:buFont typeface="Wingdings" pitchFamily="2" charset="2"/>
              <a:buChar char="ü"/>
            </a:pPr>
            <a:r>
              <a:rPr lang="de-CH" sz="3200" dirty="0">
                <a:solidFill>
                  <a:schemeClr val="bg1"/>
                </a:solidFill>
                <a:latin typeface="Chalkboard" panose="03050602040202020205" pitchFamily="66" charset="77"/>
              </a:rPr>
              <a:t>Zuteilung </a:t>
            </a:r>
            <a:r>
              <a:rPr lang="de-CH" sz="3200" dirty="0" err="1">
                <a:solidFill>
                  <a:schemeClr val="bg1"/>
                </a:solidFill>
                <a:latin typeface="Chalkboard" panose="03050602040202020205" pitchFamily="66" charset="77"/>
              </a:rPr>
              <a:t>Kiga</a:t>
            </a:r>
            <a:r>
              <a:rPr lang="de-CH" sz="3200" dirty="0">
                <a:solidFill>
                  <a:schemeClr val="bg1"/>
                </a:solidFill>
                <a:latin typeface="Chalkboard" panose="03050602040202020205" pitchFamily="66" charset="77"/>
              </a:rPr>
              <a:t> erfolgt Ende Mai 2025</a:t>
            </a:r>
          </a:p>
          <a:p>
            <a:pPr marL="457200" indent="-457200">
              <a:buFont typeface="Wingdings" pitchFamily="2" charset="2"/>
              <a:buChar char="ü"/>
            </a:pPr>
            <a:r>
              <a:rPr lang="de-CH" sz="3200" dirty="0">
                <a:solidFill>
                  <a:schemeClr val="bg1"/>
                </a:solidFill>
                <a:latin typeface="Chalkboard" panose="03050602040202020205" pitchFamily="66" charset="77"/>
              </a:rPr>
              <a:t>Anmeldung Mikado wird mit Zuteilung </a:t>
            </a:r>
            <a:r>
              <a:rPr lang="de-CH" sz="3200" dirty="0" err="1">
                <a:solidFill>
                  <a:schemeClr val="bg1"/>
                </a:solidFill>
                <a:latin typeface="Chalkboard" panose="03050602040202020205" pitchFamily="66" charset="77"/>
              </a:rPr>
              <a:t>Kiga</a:t>
            </a:r>
            <a:r>
              <a:rPr lang="de-CH" sz="3200" dirty="0">
                <a:solidFill>
                  <a:schemeClr val="bg1"/>
                </a:solidFill>
                <a:latin typeface="Chalkboard" panose="03050602040202020205" pitchFamily="66" charset="77"/>
              </a:rPr>
              <a:t> verschickt</a:t>
            </a:r>
          </a:p>
          <a:p>
            <a:pPr marL="457200" indent="-457200" algn="l">
              <a:buFont typeface="Wingdings" pitchFamily="2" charset="2"/>
              <a:buChar char="ü"/>
            </a:pPr>
            <a:endParaRPr lang="de-CH" sz="3200" dirty="0">
              <a:solidFill>
                <a:schemeClr val="bg1"/>
              </a:solidFill>
              <a:latin typeface="Chalkboard" panose="03050602040202020205" pitchFamily="66" charset="77"/>
            </a:endParaRPr>
          </a:p>
        </p:txBody>
      </p:sp>
    </p:spTree>
    <p:extLst>
      <p:ext uri="{BB962C8B-B14F-4D97-AF65-F5344CB8AC3E}">
        <p14:creationId xmlns:p14="http://schemas.microsoft.com/office/powerpoint/2010/main" val="413867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9" name="Textfeld 8">
            <a:extLst>
              <a:ext uri="{FF2B5EF4-FFF2-40B4-BE49-F238E27FC236}">
                <a16:creationId xmlns:a16="http://schemas.microsoft.com/office/drawing/2014/main" id="{21D4124F-1F3A-634C-8F1E-574CBE0791C5}"/>
              </a:ext>
            </a:extLst>
          </p:cNvPr>
          <p:cNvSpPr txBox="1"/>
          <p:nvPr/>
        </p:nvSpPr>
        <p:spPr>
          <a:xfrm>
            <a:off x="978332" y="2325271"/>
            <a:ext cx="10695276" cy="3631763"/>
          </a:xfrm>
          <a:prstGeom prst="rect">
            <a:avLst/>
          </a:prstGeom>
          <a:noFill/>
        </p:spPr>
        <p:txBody>
          <a:bodyPr wrap="square" rtlCol="0">
            <a:spAutoFit/>
          </a:bodyPr>
          <a:lstStyle/>
          <a:p>
            <a:r>
              <a:rPr lang="de-DE" sz="4400" dirty="0">
                <a:solidFill>
                  <a:schemeClr val="bg1"/>
                </a:solidFill>
                <a:latin typeface="Chalkboard" panose="03050602040202020205" pitchFamily="66" charset="77"/>
              </a:rPr>
              <a:t>,Wir schätzen eine offene Kommunikation zwischen Elternhaus, Schule, Betreuung und Behörden.‘</a:t>
            </a:r>
          </a:p>
          <a:p>
            <a:endParaRPr lang="de-DE" sz="4400" dirty="0">
              <a:solidFill>
                <a:srgbClr val="002060"/>
              </a:solidFill>
              <a:latin typeface="Chalkboard" panose="03050602040202020205" pitchFamily="66" charset="77"/>
            </a:endParaRPr>
          </a:p>
          <a:p>
            <a:r>
              <a:rPr lang="de-DE" dirty="0">
                <a:solidFill>
                  <a:schemeClr val="bg1"/>
                </a:solidFill>
                <a:latin typeface="Chalkboard" panose="03050602040202020205" pitchFamily="66" charset="77"/>
              </a:rPr>
              <a:t>Aus dem Leitbild der Schule Stäfa, vollständig auf: </a:t>
            </a:r>
            <a:r>
              <a:rPr lang="de-DE" dirty="0" err="1">
                <a:solidFill>
                  <a:schemeClr val="bg1"/>
                </a:solidFill>
                <a:latin typeface="Chalkboard" panose="03050602040202020205" pitchFamily="66" charset="77"/>
              </a:rPr>
              <a:t>www.schulestaefa.ch</a:t>
            </a:r>
            <a:endParaRPr lang="de-DE" dirty="0">
              <a:solidFill>
                <a:schemeClr val="bg1"/>
              </a:solidFill>
              <a:latin typeface="Chalkboard" panose="03050602040202020205" pitchFamily="66" charset="77"/>
            </a:endParaRPr>
          </a:p>
          <a:p>
            <a:endParaRPr lang="de-DE" sz="3600" dirty="0"/>
          </a:p>
        </p:txBody>
      </p:sp>
    </p:spTree>
    <p:extLst>
      <p:ext uri="{BB962C8B-B14F-4D97-AF65-F5344CB8AC3E}">
        <p14:creationId xmlns:p14="http://schemas.microsoft.com/office/powerpoint/2010/main" val="1841388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extfeld 1"/>
          <p:cNvSpPr txBox="1"/>
          <p:nvPr/>
        </p:nvSpPr>
        <p:spPr>
          <a:xfrm>
            <a:off x="785068" y="2552991"/>
            <a:ext cx="10621863" cy="2655535"/>
          </a:xfrm>
          <a:prstGeom prst="rect">
            <a:avLst/>
          </a:prstGeom>
          <a:noFill/>
        </p:spPr>
        <p:txBody>
          <a:bodyPr wrap="square" rtlCol="0">
            <a:spAutoFit/>
          </a:bodyPr>
          <a:lstStyle/>
          <a:p>
            <a:pPr algn="ctr"/>
            <a:r>
              <a:rPr lang="de-DE" sz="3200" dirty="0">
                <a:solidFill>
                  <a:schemeClr val="bg1"/>
                </a:solidFill>
                <a:latin typeface="Chalkboard" panose="03050602040202020205" pitchFamily="66" charset="77"/>
              </a:rPr>
              <a:t>Weiterführende Informationen finden Sie auf:</a:t>
            </a:r>
          </a:p>
          <a:p>
            <a:pPr algn="ctr"/>
            <a:endParaRPr lang="de-DE" sz="3200" dirty="0">
              <a:latin typeface="Chalkboard" panose="03050602040202020205" pitchFamily="66" charset="77"/>
            </a:endParaRPr>
          </a:p>
          <a:p>
            <a:pPr algn="ctr">
              <a:lnSpc>
                <a:spcPct val="150000"/>
              </a:lnSpc>
            </a:pPr>
            <a:r>
              <a:rPr lang="de-DE" sz="3600" dirty="0" err="1">
                <a:solidFill>
                  <a:schemeClr val="bg1"/>
                </a:solidFill>
                <a:latin typeface="Chalkboard" panose="03050602040202020205" pitchFamily="66" charset="77"/>
                <a:hlinkClick r:id="rId3">
                  <a:extLst>
                    <a:ext uri="{A12FA001-AC4F-418D-AE19-62706E023703}">
                      <ahyp:hlinkClr xmlns:ahyp="http://schemas.microsoft.com/office/drawing/2018/hyperlinkcolor" val="tx"/>
                    </a:ext>
                  </a:extLst>
                </a:hlinkClick>
              </a:rPr>
              <a:t>www.schulestaefa.ch</a:t>
            </a:r>
            <a:endParaRPr lang="de-DE" sz="3600" dirty="0">
              <a:solidFill>
                <a:schemeClr val="bg1"/>
              </a:solidFill>
              <a:latin typeface="Chalkboard" panose="03050602040202020205" pitchFamily="66" charset="77"/>
            </a:endParaRPr>
          </a:p>
          <a:p>
            <a:pPr algn="ctr">
              <a:lnSpc>
                <a:spcPct val="150000"/>
              </a:lnSpc>
            </a:pPr>
            <a:r>
              <a:rPr lang="de-DE" sz="3600" dirty="0">
                <a:solidFill>
                  <a:schemeClr val="bg1"/>
                </a:solidFill>
                <a:latin typeface="Chalkboard" panose="03050602040202020205" pitchFamily="66" charset="77"/>
                <a:hlinkClick r:id="rId4">
                  <a:extLst>
                    <a:ext uri="{A12FA001-AC4F-418D-AE19-62706E023703}">
                      <ahyp:hlinkClr xmlns:ahyp="http://schemas.microsoft.com/office/drawing/2018/hyperlinkcolor" val="tx"/>
                    </a:ext>
                  </a:extLst>
                </a:hlinkClick>
              </a:rPr>
              <a:t>www.kinder-4.ch</a:t>
            </a:r>
            <a:endParaRPr lang="de-DE" sz="3600" dirty="0">
              <a:solidFill>
                <a:schemeClr val="bg1"/>
              </a:solidFill>
              <a:latin typeface="Chalkboard" panose="03050602040202020205" pitchFamily="66" charset="77"/>
            </a:endParaRPr>
          </a:p>
        </p:txBody>
      </p:sp>
    </p:spTree>
    <p:extLst>
      <p:ext uri="{BB962C8B-B14F-4D97-AF65-F5344CB8AC3E}">
        <p14:creationId xmlns:p14="http://schemas.microsoft.com/office/powerpoint/2010/main" val="16062892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1425388" y="2798694"/>
            <a:ext cx="9117106" cy="2324635"/>
          </a:xfrm>
        </p:spPr>
        <p:txBody>
          <a:bodyPr>
            <a:normAutofit/>
          </a:bodyPr>
          <a:lstStyle/>
          <a:p>
            <a:pPr algn="ctr" eaLnBrk="1" hangingPunct="1">
              <a:lnSpc>
                <a:spcPct val="100000"/>
              </a:lnSpc>
            </a:pPr>
            <a:r>
              <a:rPr lang="de-DE" sz="3200" dirty="0">
                <a:solidFill>
                  <a:schemeClr val="tx1"/>
                </a:solidFill>
                <a:latin typeface="Chalkboard" panose="03050602040202020205" pitchFamily="66" charset="77"/>
                <a:ea typeface="ＭＳ Ｐゴシック" charset="0"/>
                <a:cs typeface="ＭＳ Ｐゴシック" charset="0"/>
              </a:rPr>
              <a:t>Haben Sie fragen von allgemeinem Interesse?</a:t>
            </a:r>
          </a:p>
        </p:txBody>
      </p:sp>
    </p:spTree>
    <p:extLst>
      <p:ext uri="{BB962C8B-B14F-4D97-AF65-F5344CB8AC3E}">
        <p14:creationId xmlns:p14="http://schemas.microsoft.com/office/powerpoint/2010/main" val="36245656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1425388" y="2798694"/>
            <a:ext cx="9117106" cy="2324635"/>
          </a:xfrm>
        </p:spPr>
        <p:txBody>
          <a:bodyPr>
            <a:normAutofit/>
          </a:bodyPr>
          <a:lstStyle/>
          <a:p>
            <a:pPr algn="ctr" eaLnBrk="1" hangingPunct="1">
              <a:lnSpc>
                <a:spcPct val="100000"/>
              </a:lnSpc>
            </a:pPr>
            <a:r>
              <a:rPr lang="de-DE" sz="3200" dirty="0">
                <a:solidFill>
                  <a:schemeClr val="tx1"/>
                </a:solidFill>
                <a:latin typeface="Chalkboard" panose="03050602040202020205" pitchFamily="66" charset="77"/>
                <a:ea typeface="ＭＳ Ｐゴシック" charset="0"/>
                <a:cs typeface="ＭＳ Ｐゴシック" charset="0"/>
              </a:rPr>
              <a:t>Wir freuen uns auf Ihr Kind und die Zusammenarbeit mit Ihnen und wünschen einen schönen Abend!</a:t>
            </a:r>
          </a:p>
        </p:txBody>
      </p:sp>
    </p:spTree>
    <p:extLst>
      <p:ext uri="{BB962C8B-B14F-4D97-AF65-F5344CB8AC3E}">
        <p14:creationId xmlns:p14="http://schemas.microsoft.com/office/powerpoint/2010/main" val="9613786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2773" name="Rectangle 6"/>
          <p:cNvSpPr>
            <a:spLocks noChangeArrowheads="1"/>
          </p:cNvSpPr>
          <p:nvPr/>
        </p:nvSpPr>
        <p:spPr bwMode="auto">
          <a:xfrm>
            <a:off x="5562600" y="1752601"/>
            <a:ext cx="18466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endParaRPr lang="de-CH"/>
          </a:p>
        </p:txBody>
      </p:sp>
      <p:pic>
        <p:nvPicPr>
          <p:cNvPr id="2" name="Bild 1" descr="staefa 20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621" y="1560393"/>
            <a:ext cx="7391613" cy="4859055"/>
          </a:xfrm>
          <a:prstGeom prst="rect">
            <a:avLst/>
          </a:prstGeom>
        </p:spPr>
      </p:pic>
      <p:sp>
        <p:nvSpPr>
          <p:cNvPr id="3" name="Textfeld 2">
            <a:extLst>
              <a:ext uri="{FF2B5EF4-FFF2-40B4-BE49-F238E27FC236}">
                <a16:creationId xmlns:a16="http://schemas.microsoft.com/office/drawing/2014/main" id="{598CB131-AB27-044A-91E7-30F6438BE882}"/>
              </a:ext>
            </a:extLst>
          </p:cNvPr>
          <p:cNvSpPr txBox="1"/>
          <p:nvPr/>
        </p:nvSpPr>
        <p:spPr>
          <a:xfrm>
            <a:off x="8321405" y="3099013"/>
            <a:ext cx="3314783" cy="1569660"/>
          </a:xfrm>
          <a:prstGeom prst="rect">
            <a:avLst/>
          </a:prstGeom>
          <a:noFill/>
        </p:spPr>
        <p:txBody>
          <a:bodyPr wrap="square" rtlCol="0">
            <a:spAutoFit/>
          </a:bodyPr>
          <a:lstStyle/>
          <a:p>
            <a:pPr algn="ctr"/>
            <a:r>
              <a:rPr lang="de-DE" sz="3200" dirty="0">
                <a:solidFill>
                  <a:schemeClr val="bg1"/>
                </a:solidFill>
                <a:latin typeface="Chalkboard" panose="03050602040202020205" pitchFamily="66" charset="77"/>
              </a:rPr>
              <a:t>Schuleinheiten und Einzugsgebiete</a:t>
            </a:r>
          </a:p>
        </p:txBody>
      </p:sp>
    </p:spTree>
    <p:extLst>
      <p:ext uri="{BB962C8B-B14F-4D97-AF65-F5344CB8AC3E}">
        <p14:creationId xmlns:p14="http://schemas.microsoft.com/office/powerpoint/2010/main" val="35832262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2773" name="Rectangle 6"/>
          <p:cNvSpPr>
            <a:spLocks noChangeArrowheads="1"/>
          </p:cNvSpPr>
          <p:nvPr/>
        </p:nvSpPr>
        <p:spPr bwMode="auto">
          <a:xfrm>
            <a:off x="5562600" y="1752601"/>
            <a:ext cx="18466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endParaRPr lang="de-CH"/>
          </a:p>
        </p:txBody>
      </p:sp>
      <p:sp>
        <p:nvSpPr>
          <p:cNvPr id="3" name="Textfeld 2">
            <a:extLst>
              <a:ext uri="{FF2B5EF4-FFF2-40B4-BE49-F238E27FC236}">
                <a16:creationId xmlns:a16="http://schemas.microsoft.com/office/drawing/2014/main" id="{7A9D5AD6-A027-654A-B004-A392D798DB5E}"/>
              </a:ext>
            </a:extLst>
          </p:cNvPr>
          <p:cNvSpPr txBox="1"/>
          <p:nvPr/>
        </p:nvSpPr>
        <p:spPr>
          <a:xfrm>
            <a:off x="893951" y="1591468"/>
            <a:ext cx="5150945" cy="4524315"/>
          </a:xfrm>
          <a:prstGeom prst="rect">
            <a:avLst/>
          </a:prstGeom>
          <a:noFill/>
        </p:spPr>
        <p:txBody>
          <a:bodyPr wrap="square" rtlCol="0">
            <a:spAutoFit/>
          </a:bodyPr>
          <a:lstStyle/>
          <a:p>
            <a:r>
              <a:rPr lang="de-DE" sz="3200" b="1" dirty="0">
                <a:solidFill>
                  <a:schemeClr val="bg1"/>
                </a:solidFill>
                <a:latin typeface="Chalkboard" panose="03050602040202020205" pitchFamily="66" charset="77"/>
              </a:rPr>
              <a:t>Schuleinheit </a:t>
            </a:r>
            <a:r>
              <a:rPr lang="de-DE" sz="3200" b="1" dirty="0" err="1">
                <a:solidFill>
                  <a:schemeClr val="bg1"/>
                </a:solidFill>
                <a:latin typeface="Chalkboard" panose="03050602040202020205" pitchFamily="66" charset="77"/>
              </a:rPr>
              <a:t>Beewies</a:t>
            </a:r>
            <a:r>
              <a:rPr lang="de-DE" sz="3200" b="1" dirty="0">
                <a:solidFill>
                  <a:schemeClr val="bg1"/>
                </a:solidFill>
                <a:latin typeface="Chalkboard" panose="03050602040202020205" pitchFamily="66" charset="77"/>
              </a:rPr>
              <a:t>: </a:t>
            </a:r>
          </a:p>
          <a:p>
            <a:pPr marL="457200" indent="-457200">
              <a:buFont typeface="Arial" panose="020B0604020202020204" pitchFamily="34" charset="0"/>
              <a:buChar char="•"/>
            </a:pPr>
            <a:r>
              <a:rPr lang="de-DE" sz="3200" dirty="0" err="1">
                <a:solidFill>
                  <a:schemeClr val="bg1"/>
                </a:solidFill>
                <a:latin typeface="Chalkboard" panose="03050602040202020205" pitchFamily="66" charset="77"/>
              </a:rPr>
              <a:t>Uelikon</a:t>
            </a:r>
            <a:endParaRPr lang="de-DE" sz="3200" dirty="0">
              <a:solidFill>
                <a:schemeClr val="bg1"/>
              </a:solidFill>
              <a:latin typeface="Chalkboard" panose="03050602040202020205" pitchFamily="66" charset="77"/>
            </a:endParaRPr>
          </a:p>
          <a:p>
            <a:pPr marL="457200" indent="-457200">
              <a:buFont typeface="Arial" panose="020B0604020202020204" pitchFamily="34" charset="0"/>
              <a:buChar char="•"/>
            </a:pPr>
            <a:r>
              <a:rPr lang="de-DE" sz="3200" dirty="0" err="1">
                <a:solidFill>
                  <a:schemeClr val="bg1"/>
                </a:solidFill>
                <a:latin typeface="Chalkboard" panose="03050602040202020205" pitchFamily="66" charset="77"/>
              </a:rPr>
              <a:t>Beewies</a:t>
            </a:r>
            <a:endParaRPr lang="de-DE" sz="3200" dirty="0">
              <a:solidFill>
                <a:schemeClr val="bg1"/>
              </a:solidFill>
              <a:latin typeface="Chalkboard" panose="03050602040202020205" pitchFamily="66" charset="77"/>
            </a:endParaRPr>
          </a:p>
          <a:p>
            <a:endParaRPr lang="de-DE" sz="3200" dirty="0">
              <a:solidFill>
                <a:schemeClr val="bg1"/>
              </a:solidFill>
              <a:latin typeface="Chalkboard" panose="03050602040202020205" pitchFamily="66" charset="77"/>
            </a:endParaRPr>
          </a:p>
          <a:p>
            <a:endParaRPr lang="de-DE" sz="3200" b="1" dirty="0">
              <a:solidFill>
                <a:schemeClr val="bg1"/>
              </a:solidFill>
              <a:latin typeface="Chalkboard" panose="03050602040202020205" pitchFamily="66" charset="77"/>
            </a:endParaRPr>
          </a:p>
          <a:p>
            <a:r>
              <a:rPr lang="de-DE" sz="3200" b="1" dirty="0">
                <a:solidFill>
                  <a:schemeClr val="bg1"/>
                </a:solidFill>
                <a:latin typeface="Chalkboard" panose="03050602040202020205" pitchFamily="66" charset="77"/>
              </a:rPr>
              <a:t>Schuleinheit Kirchbühl Süd:</a:t>
            </a:r>
          </a:p>
          <a:p>
            <a:pPr marL="457200" indent="-457200">
              <a:buFont typeface="Arial" panose="020B0604020202020204" pitchFamily="34" charset="0"/>
              <a:buChar char="•"/>
            </a:pPr>
            <a:r>
              <a:rPr lang="de-DE" sz="3200" dirty="0">
                <a:solidFill>
                  <a:schemeClr val="bg1"/>
                </a:solidFill>
                <a:latin typeface="Chalkboard" panose="03050602040202020205" pitchFamily="66" charset="77"/>
              </a:rPr>
              <a:t>Ebnet</a:t>
            </a:r>
          </a:p>
          <a:p>
            <a:pPr marL="457200" indent="-457200">
              <a:buFont typeface="Arial" panose="020B0604020202020204" pitchFamily="34" charset="0"/>
              <a:buChar char="•"/>
            </a:pPr>
            <a:r>
              <a:rPr lang="de-DE" sz="3200" dirty="0">
                <a:solidFill>
                  <a:schemeClr val="bg1"/>
                </a:solidFill>
                <a:latin typeface="Chalkboard" panose="03050602040202020205" pitchFamily="66" charset="77"/>
              </a:rPr>
              <a:t>Kirchbühl Süd</a:t>
            </a:r>
            <a:endParaRPr lang="de-DE" sz="2400" dirty="0">
              <a:solidFill>
                <a:schemeClr val="bg1"/>
              </a:solidFill>
              <a:latin typeface="Chalkboard" panose="03050602040202020205" pitchFamily="66" charset="77"/>
            </a:endParaRPr>
          </a:p>
        </p:txBody>
      </p:sp>
      <p:sp>
        <p:nvSpPr>
          <p:cNvPr id="2" name="Textfeld 1">
            <a:extLst>
              <a:ext uri="{FF2B5EF4-FFF2-40B4-BE49-F238E27FC236}">
                <a16:creationId xmlns:a16="http://schemas.microsoft.com/office/drawing/2014/main" id="{69A1A5AA-54E1-3244-8594-1B47C3DFB36A}"/>
              </a:ext>
            </a:extLst>
          </p:cNvPr>
          <p:cNvSpPr txBox="1"/>
          <p:nvPr/>
        </p:nvSpPr>
        <p:spPr>
          <a:xfrm>
            <a:off x="6329084" y="1591468"/>
            <a:ext cx="4975412" cy="4308872"/>
          </a:xfrm>
          <a:prstGeom prst="rect">
            <a:avLst/>
          </a:prstGeom>
          <a:noFill/>
        </p:spPr>
        <p:txBody>
          <a:bodyPr wrap="square" rtlCol="0">
            <a:spAutoFit/>
          </a:bodyPr>
          <a:lstStyle/>
          <a:p>
            <a:r>
              <a:rPr lang="de-DE" sz="3200" b="1" dirty="0">
                <a:solidFill>
                  <a:schemeClr val="bg1"/>
                </a:solidFill>
                <a:latin typeface="Chalkboard" panose="03050602040202020205" pitchFamily="66" charset="77"/>
              </a:rPr>
              <a:t>Schuleinheit Kirchbühl Nord:</a:t>
            </a:r>
          </a:p>
          <a:p>
            <a:pPr marL="457200" indent="-457200">
              <a:buFont typeface="Arial" panose="020B0604020202020204" pitchFamily="34" charset="0"/>
              <a:buChar char="•"/>
            </a:pPr>
            <a:r>
              <a:rPr lang="de-DE" sz="3200" dirty="0">
                <a:solidFill>
                  <a:schemeClr val="bg1"/>
                </a:solidFill>
                <a:latin typeface="Chalkboard" panose="03050602040202020205" pitchFamily="66" charset="77"/>
              </a:rPr>
              <a:t>Grund</a:t>
            </a:r>
          </a:p>
          <a:p>
            <a:pPr marL="457200" indent="-457200">
              <a:buFont typeface="Arial" panose="020B0604020202020204" pitchFamily="34" charset="0"/>
              <a:buChar char="•"/>
            </a:pPr>
            <a:r>
              <a:rPr lang="de-DE" sz="3200" dirty="0" err="1">
                <a:solidFill>
                  <a:schemeClr val="bg1"/>
                </a:solidFill>
                <a:latin typeface="Chalkboard" panose="03050602040202020205" pitchFamily="66" charset="77"/>
              </a:rPr>
              <a:t>Tränkebach</a:t>
            </a:r>
            <a:r>
              <a:rPr lang="de-DE" sz="3200" dirty="0">
                <a:solidFill>
                  <a:schemeClr val="bg1"/>
                </a:solidFill>
                <a:latin typeface="Chalkboard" panose="03050602040202020205" pitchFamily="66" charset="77"/>
              </a:rPr>
              <a:t> (Pavillon)</a:t>
            </a:r>
          </a:p>
          <a:p>
            <a:endParaRPr lang="de-DE" sz="3200" dirty="0">
              <a:solidFill>
                <a:schemeClr val="bg1"/>
              </a:solidFill>
              <a:latin typeface="Chalkboard" panose="03050602040202020205" pitchFamily="66" charset="77"/>
            </a:endParaRPr>
          </a:p>
          <a:p>
            <a:r>
              <a:rPr lang="de-DE" sz="3200" b="1" dirty="0">
                <a:solidFill>
                  <a:schemeClr val="bg1"/>
                </a:solidFill>
                <a:latin typeface="Chalkboard" panose="03050602040202020205" pitchFamily="66" charset="77"/>
              </a:rPr>
              <a:t>Schuleinheit Moritzberg:</a:t>
            </a:r>
          </a:p>
          <a:p>
            <a:pPr marL="342900" indent="-342900">
              <a:buFont typeface="Arial" panose="020B0604020202020204" pitchFamily="34" charset="0"/>
              <a:buChar char="•"/>
            </a:pPr>
            <a:r>
              <a:rPr lang="de-DE" sz="3200" dirty="0" err="1">
                <a:solidFill>
                  <a:schemeClr val="bg1"/>
                </a:solidFill>
                <a:latin typeface="Chalkboard" panose="03050602040202020205" pitchFamily="66" charset="77"/>
              </a:rPr>
              <a:t>Moritzli</a:t>
            </a:r>
            <a:endParaRPr lang="de-DE" sz="3200" dirty="0">
              <a:solidFill>
                <a:schemeClr val="bg1"/>
              </a:solidFill>
              <a:latin typeface="Chalkboard" panose="03050602040202020205" pitchFamily="66" charset="77"/>
            </a:endParaRPr>
          </a:p>
          <a:p>
            <a:pPr marL="342900" indent="-342900">
              <a:buFont typeface="Arial" panose="020B0604020202020204" pitchFamily="34" charset="0"/>
              <a:buChar char="•"/>
            </a:pPr>
            <a:r>
              <a:rPr lang="de-DE" sz="3200" dirty="0">
                <a:solidFill>
                  <a:schemeClr val="bg1"/>
                </a:solidFill>
                <a:latin typeface="Chalkboard" panose="03050602040202020205" pitchFamily="66" charset="77"/>
              </a:rPr>
              <a:t>Moritzberg</a:t>
            </a:r>
          </a:p>
          <a:p>
            <a:endParaRPr lang="de-DE" dirty="0"/>
          </a:p>
        </p:txBody>
      </p:sp>
    </p:spTree>
    <p:extLst>
      <p:ext uri="{BB962C8B-B14F-4D97-AF65-F5344CB8AC3E}">
        <p14:creationId xmlns:p14="http://schemas.microsoft.com/office/powerpoint/2010/main" val="2906554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847165" y="1454209"/>
            <a:ext cx="11050545" cy="778003"/>
          </a:xfrm>
        </p:spPr>
        <p:txBody>
          <a:bodyPr anchor="t">
            <a:normAutofit fontScale="90000"/>
          </a:bodyPr>
          <a:lstStyle/>
          <a:p>
            <a:pPr algn="l" eaLnBrk="1" hangingPunct="1"/>
            <a:r>
              <a:rPr lang="de-DE" sz="3600" dirty="0">
                <a:solidFill>
                  <a:schemeClr val="tx1"/>
                </a:solidFill>
                <a:latin typeface="Chalkboard" panose="03050602040202020205" pitchFamily="66" charset="77"/>
                <a:ea typeface="ＭＳ Ｐゴシック" charset="0"/>
                <a:cs typeface="ＭＳ Ｐゴシック" charset="0"/>
              </a:rPr>
              <a:t>Zuteilung der Kinder in die </a:t>
            </a:r>
            <a:r>
              <a:rPr lang="de-DE" sz="3600" dirty="0" err="1">
                <a:solidFill>
                  <a:schemeClr val="tx1"/>
                </a:solidFill>
                <a:latin typeface="Chalkboard" panose="03050602040202020205" pitchFamily="66" charset="77"/>
                <a:ea typeface="ＭＳ Ｐゴシック" charset="0"/>
                <a:cs typeface="ＭＳ Ｐゴシック" charset="0"/>
              </a:rPr>
              <a:t>SChuleinheiten</a:t>
            </a:r>
            <a:br>
              <a:rPr lang="de-DE" sz="2400" b="1" u="sng" dirty="0">
                <a:solidFill>
                  <a:schemeClr val="tx1"/>
                </a:solidFill>
                <a:latin typeface="Arial" charset="0"/>
                <a:ea typeface="ＭＳ Ｐゴシック" charset="0"/>
                <a:cs typeface="ＭＳ Ｐゴシック" charset="0"/>
              </a:rPr>
            </a:br>
            <a:endParaRPr lang="de-DE" sz="2400" b="1" u="sng" dirty="0">
              <a:solidFill>
                <a:schemeClr val="tx1"/>
              </a:solidFill>
              <a:latin typeface="Arial" charset="0"/>
              <a:ea typeface="ＭＳ Ｐゴシック" charset="0"/>
              <a:cs typeface="ＭＳ Ｐゴシック" charset="0"/>
            </a:endParaRPr>
          </a:p>
        </p:txBody>
      </p:sp>
      <p:sp>
        <p:nvSpPr>
          <p:cNvPr id="45059" name="Rectangle 3"/>
          <p:cNvSpPr>
            <a:spLocks noGrp="1" noChangeArrowheads="1"/>
          </p:cNvSpPr>
          <p:nvPr>
            <p:ph idx="1"/>
          </p:nvPr>
        </p:nvSpPr>
        <p:spPr>
          <a:xfrm>
            <a:off x="847165" y="2624216"/>
            <a:ext cx="10865222" cy="3911055"/>
          </a:xfrm>
        </p:spPr>
        <p:txBody>
          <a:bodyPr>
            <a:normAutofit/>
          </a:bodyPr>
          <a:lstStyle/>
          <a:p>
            <a:pPr marL="228600" lvl="1" indent="0">
              <a:buNone/>
            </a:pPr>
            <a:r>
              <a:rPr lang="de-DE" sz="3200" dirty="0">
                <a:solidFill>
                  <a:schemeClr val="bg1"/>
                </a:solidFill>
                <a:latin typeface="Chalkboard" panose="03050602040202020205" pitchFamily="66" charset="77"/>
                <a:ea typeface="ＭＳ Ｐゴシック" charset="0"/>
                <a:cs typeface="ＭＳ Ｐゴシック" charset="0"/>
              </a:rPr>
              <a:t>Auf Vorschlag der </a:t>
            </a:r>
            <a:r>
              <a:rPr lang="de-DE" sz="3200" b="1" dirty="0">
                <a:solidFill>
                  <a:schemeClr val="bg1"/>
                </a:solidFill>
                <a:latin typeface="Chalkboard" panose="03050602040202020205" pitchFamily="66" charset="77"/>
                <a:ea typeface="ＭＳ Ｐゴシック" charset="0"/>
                <a:cs typeface="ＭＳ Ｐゴシック" charset="0"/>
              </a:rPr>
              <a:t>Schulverwaltung </a:t>
            </a:r>
            <a:r>
              <a:rPr lang="de-DE" sz="3200" dirty="0">
                <a:solidFill>
                  <a:schemeClr val="bg1"/>
                </a:solidFill>
                <a:latin typeface="Chalkboard" panose="03050602040202020205" pitchFamily="66" charset="77"/>
                <a:ea typeface="ＭＳ Ｐゴシック" charset="0"/>
                <a:cs typeface="ＭＳ Ｐゴシック" charset="0"/>
              </a:rPr>
              <a:t>werden die Kinder den </a:t>
            </a:r>
            <a:r>
              <a:rPr lang="de-DE" sz="3200" b="1" dirty="0">
                <a:solidFill>
                  <a:schemeClr val="bg1"/>
                </a:solidFill>
                <a:latin typeface="Chalkboard" panose="03050602040202020205" pitchFamily="66" charset="77"/>
                <a:ea typeface="ＭＳ Ｐゴシック" charset="0"/>
                <a:cs typeface="ＭＳ Ｐゴシック" charset="0"/>
              </a:rPr>
              <a:t>Schuleinheiten</a:t>
            </a:r>
            <a:r>
              <a:rPr lang="de-DE" sz="3200" dirty="0">
                <a:solidFill>
                  <a:schemeClr val="bg1"/>
                </a:solidFill>
                <a:latin typeface="Chalkboard" panose="03050602040202020205" pitchFamily="66" charset="77"/>
                <a:ea typeface="ＭＳ Ｐゴシック" charset="0"/>
                <a:cs typeface="ＭＳ Ｐゴシック" charset="0"/>
              </a:rPr>
              <a:t> zugeteilt...</a:t>
            </a:r>
          </a:p>
          <a:p>
            <a:pPr lvl="1">
              <a:buFont typeface="Wingdings" pitchFamily="2" charset="2"/>
              <a:buChar char="ü"/>
            </a:pPr>
            <a:r>
              <a:rPr lang="de-DE" sz="3200" dirty="0">
                <a:solidFill>
                  <a:schemeClr val="bg1"/>
                </a:solidFill>
                <a:latin typeface="Chalkboard" panose="03050602040202020205" pitchFamily="66" charset="77"/>
                <a:ea typeface="ＭＳ Ｐゴシック" charset="0"/>
                <a:cs typeface="ＭＳ Ｐゴシック" charset="0"/>
              </a:rPr>
              <a:t>...aufgrund des Wohnorts und der Anzahl Kinder.</a:t>
            </a:r>
          </a:p>
          <a:p>
            <a:pPr marL="228600" lvl="1" indent="0">
              <a:buNone/>
            </a:pPr>
            <a:r>
              <a:rPr lang="de-DE" sz="3200" dirty="0">
                <a:solidFill>
                  <a:schemeClr val="bg1"/>
                </a:solidFill>
                <a:latin typeface="Chalkboard" panose="03050602040202020205" pitchFamily="66" charset="77"/>
                <a:ea typeface="ＭＳ Ｐゴシック" charset="0"/>
                <a:cs typeface="ＭＳ Ｐゴシック" charset="0"/>
              </a:rPr>
              <a:t>Zuteilungsgesuche können mit der Anmeldung eingereicht werden -&gt; z.B. bei speziellen Betreuungssituationen / gemeinsames Sorgerecht / Tagesmutter</a:t>
            </a:r>
          </a:p>
          <a:p>
            <a:pPr marL="274320" lvl="1" indent="0">
              <a:buNone/>
            </a:pPr>
            <a:endParaRPr lang="de-DE" sz="2200" dirty="0">
              <a:ea typeface="ＭＳ Ｐゴシック" charset="0"/>
              <a:cs typeface="ＭＳ Ｐゴシック" charset="0"/>
            </a:endParaRPr>
          </a:p>
        </p:txBody>
      </p:sp>
    </p:spTree>
    <p:extLst>
      <p:ext uri="{BB962C8B-B14F-4D97-AF65-F5344CB8AC3E}">
        <p14:creationId xmlns:p14="http://schemas.microsoft.com/office/powerpoint/2010/main" val="261653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0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05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aket">
  <a:themeElements>
    <a:clrScheme name="Blaugrü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Pake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ket">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A425FB89-E954-4A2A-81DC-D90804A94DB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{4BF76DD8-0E7B-DA48-B0E6-E4F174C37794}tf10001120</Template>
  <TotalTime>0</TotalTime>
  <Words>1985</Words>
  <Application>Microsoft Macintosh PowerPoint</Application>
  <PresentationFormat>Breitbild</PresentationFormat>
  <Paragraphs>340</Paragraphs>
  <Slides>62</Slides>
  <Notes>32</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62</vt:i4>
      </vt:variant>
    </vt:vector>
  </HeadingPairs>
  <TitlesOfParts>
    <vt:vector size="71" baseType="lpstr">
      <vt:lpstr>ＭＳ Ｐゴシック</vt:lpstr>
      <vt:lpstr>Aptos Display</vt:lpstr>
      <vt:lpstr>Arial</vt:lpstr>
      <vt:lpstr>Calibri</vt:lpstr>
      <vt:lpstr>Candara</vt:lpstr>
      <vt:lpstr>Chalkboard</vt:lpstr>
      <vt:lpstr>Gill Sans MT</vt:lpstr>
      <vt:lpstr>Wingdings</vt:lpstr>
      <vt:lpstr>Paket</vt:lpstr>
      <vt:lpstr>Herzlich Willkommen  zum einschulungs-Elternabend Der Schule Stäfa</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Zuteilung der Kinder in die SChuleinheiten </vt:lpstr>
      <vt:lpstr>PowerPoint-Präsentation</vt:lpstr>
      <vt:lpstr>PowerPoint-Präsentation</vt:lpstr>
      <vt:lpstr>Rückstellungen </vt:lpstr>
      <vt:lpstr>PowerPoint-Präsentation</vt:lpstr>
      <vt:lpstr>PowerPoint-Präsentation</vt:lpstr>
      <vt:lpstr>PowerPoint-Präsentation</vt:lpstr>
      <vt:lpstr>PowerPoint-Präsentation</vt:lpstr>
      <vt:lpstr>PowerPoint-Präsentation</vt:lpstr>
      <vt:lpstr>Lehrplan 21 - Zyklus 1</vt:lpstr>
      <vt:lpstr>Das Spiel - das Tor zum Lernen</vt:lpstr>
      <vt:lpstr>Sich in einer Klasse zurechtfinden</vt:lpstr>
      <vt:lpstr>Fähigkeiten und Fertigkeiten üben</vt:lpstr>
      <vt:lpstr>Techniken und Werkzeuge kennen lernen</vt:lpstr>
      <vt:lpstr>Emotionaler Bereich</vt:lpstr>
      <vt:lpstr>Zahlen begreifen,  Mengen erkennen</vt:lpstr>
      <vt:lpstr>PowerPoint-Präsentation</vt:lpstr>
      <vt:lpstr>Sinneswahrnehmung</vt:lpstr>
      <vt:lpstr>Musik und Kreativität</vt:lpstr>
      <vt:lpstr>MusterStundenplan</vt:lpstr>
      <vt:lpstr>Ein Kindergartentag...</vt:lpstr>
      <vt:lpstr>PowerPoint-Präsentation</vt:lpstr>
      <vt:lpstr>Unterstützungsangeboteim Kindergarten</vt:lpstr>
      <vt:lpstr>PowerPoint-Präsentation</vt:lpstr>
      <vt:lpstr> Ich freue mich und bin bereit...und Sie?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Verkehrsinstruktion</vt:lpstr>
      <vt:lpstr>Bitte helfen Sie mit!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Haben Sie fragen von allgemeinem Interesse?</vt:lpstr>
      <vt:lpstr>Wir freuen uns auf Ihr Kind und die Zusammenarbeit mit Ihnen und wünschen einen schönen Abend!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Herzlich Willkommen  zum einschulungs-Elternabend</dc:title>
  <dc:creator>Stephan Bättig</dc:creator>
  <cp:lastModifiedBy>Stephan Bättig</cp:lastModifiedBy>
  <cp:revision>89</cp:revision>
  <cp:lastPrinted>2024-10-28T13:40:05Z</cp:lastPrinted>
  <dcterms:created xsi:type="dcterms:W3CDTF">2020-11-02T20:21:09Z</dcterms:created>
  <dcterms:modified xsi:type="dcterms:W3CDTF">2024-11-08T15:19:20Z</dcterms:modified>
</cp:coreProperties>
</file>