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3" r:id="rId1"/>
  </p:sldMasterIdLst>
  <p:notesMasterIdLst>
    <p:notesMasterId r:id="rId54"/>
  </p:notesMasterIdLst>
  <p:handoutMasterIdLst>
    <p:handoutMasterId r:id="rId55"/>
  </p:handoutMasterIdLst>
  <p:sldIdLst>
    <p:sldId id="256" r:id="rId2"/>
    <p:sldId id="437" r:id="rId3"/>
    <p:sldId id="687" r:id="rId4"/>
    <p:sldId id="737" r:id="rId5"/>
    <p:sldId id="736" r:id="rId6"/>
    <p:sldId id="732" r:id="rId7"/>
    <p:sldId id="717" r:id="rId8"/>
    <p:sldId id="441" r:id="rId9"/>
    <p:sldId id="600" r:id="rId10"/>
    <p:sldId id="445" r:id="rId11"/>
    <p:sldId id="689" r:id="rId12"/>
    <p:sldId id="582" r:id="rId13"/>
    <p:sldId id="734" r:id="rId14"/>
    <p:sldId id="683" r:id="rId15"/>
    <p:sldId id="621" r:id="rId16"/>
    <p:sldId id="678" r:id="rId17"/>
    <p:sldId id="615" r:id="rId18"/>
    <p:sldId id="595" r:id="rId19"/>
    <p:sldId id="480" r:id="rId20"/>
    <p:sldId id="693" r:id="rId21"/>
    <p:sldId id="629" r:id="rId22"/>
    <p:sldId id="632" r:id="rId23"/>
    <p:sldId id="703" r:id="rId24"/>
    <p:sldId id="697" r:id="rId25"/>
    <p:sldId id="520" r:id="rId26"/>
    <p:sldId id="671" r:id="rId27"/>
    <p:sldId id="673" r:id="rId28"/>
    <p:sldId id="521" r:id="rId29"/>
    <p:sldId id="658" r:id="rId30"/>
    <p:sldId id="470" r:id="rId31"/>
    <p:sldId id="677" r:id="rId32"/>
    <p:sldId id="708" r:id="rId33"/>
    <p:sldId id="709" r:id="rId34"/>
    <p:sldId id="522" r:id="rId35"/>
    <p:sldId id="733" r:id="rId36"/>
    <p:sldId id="571" r:id="rId37"/>
    <p:sldId id="739" r:id="rId38"/>
    <p:sldId id="572" r:id="rId39"/>
    <p:sldId id="573" r:id="rId40"/>
    <p:sldId id="574" r:id="rId41"/>
    <p:sldId id="575" r:id="rId42"/>
    <p:sldId id="660" r:id="rId43"/>
    <p:sldId id="740" r:id="rId44"/>
    <p:sldId id="587" r:id="rId45"/>
    <p:sldId id="590" r:id="rId46"/>
    <p:sldId id="592" r:id="rId47"/>
    <p:sldId id="690" r:id="rId48"/>
    <p:sldId id="721" r:id="rId49"/>
    <p:sldId id="726" r:id="rId50"/>
    <p:sldId id="564" r:id="rId51"/>
    <p:sldId id="465" r:id="rId52"/>
    <p:sldId id="725"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 Bättig" initials="SB" lastIdx="2" clrIdx="0">
    <p:extLst>
      <p:ext uri="{19B8F6BF-5375-455C-9EA6-DF929625EA0E}">
        <p15:presenceInfo xmlns:p15="http://schemas.microsoft.com/office/powerpoint/2012/main" userId="S::stephan.baettig@schule-staefa.ch::c5a5c244-bbbf-412e-9300-f0fc8c3ea9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69" autoAdjust="0"/>
    <p:restoredTop sz="95510"/>
  </p:normalViewPr>
  <p:slideViewPr>
    <p:cSldViewPr snapToGrid="0" snapToObjects="1">
      <p:cViewPr varScale="1">
        <p:scale>
          <a:sx n="152" d="100"/>
          <a:sy n="152" d="100"/>
        </p:scale>
        <p:origin x="2994" y="138"/>
      </p:cViewPr>
      <p:guideLst/>
    </p:cSldViewPr>
  </p:slideViewPr>
  <p:outlineViewPr>
    <p:cViewPr>
      <p:scale>
        <a:sx n="33" d="100"/>
        <a:sy n="33" d="100"/>
      </p:scale>
      <p:origin x="0" y="-8656"/>
    </p:cViewPr>
  </p:outlineViewPr>
  <p:notesTextViewPr>
    <p:cViewPr>
      <p:scale>
        <a:sx n="1" d="1"/>
        <a:sy n="1" d="1"/>
      </p:scale>
      <p:origin x="0" y="0"/>
    </p:cViewPr>
  </p:notesTextViewPr>
  <p:notesViewPr>
    <p:cSldViewPr snapToGrid="0" snapToObjects="1">
      <p:cViewPr varScale="1">
        <p:scale>
          <a:sx n="96" d="100"/>
          <a:sy n="96" d="100"/>
        </p:scale>
        <p:origin x="3688"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52CC9905-9ACE-F94A-986B-7704B17937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0835E5DD-09E8-2B4F-8A69-88A65A3E99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8EFDB2-F726-D847-B23D-ACBDF2074D13}" type="datetimeFigureOut">
              <a:rPr lang="de-DE" smtClean="0"/>
              <a:t>29.11.2023</a:t>
            </a:fld>
            <a:endParaRPr lang="de-DE"/>
          </a:p>
        </p:txBody>
      </p:sp>
      <p:sp>
        <p:nvSpPr>
          <p:cNvPr id="4" name="Fußzeilenplatzhalter 3">
            <a:extLst>
              <a:ext uri="{FF2B5EF4-FFF2-40B4-BE49-F238E27FC236}">
                <a16:creationId xmlns:a16="http://schemas.microsoft.com/office/drawing/2014/main" id="{5E0CA3E3-4BF5-284C-8761-316EC665C8A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2918A49C-1101-E04A-91AE-5ACDE74AFB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77C218-DEC3-494B-8813-F4474BA8C787}" type="slidenum">
              <a:rPr lang="de-DE" smtClean="0"/>
              <a:t>‹Nr.›</a:t>
            </a:fld>
            <a:endParaRPr lang="de-DE"/>
          </a:p>
        </p:txBody>
      </p:sp>
    </p:spTree>
    <p:extLst>
      <p:ext uri="{BB962C8B-B14F-4D97-AF65-F5344CB8AC3E}">
        <p14:creationId xmlns:p14="http://schemas.microsoft.com/office/powerpoint/2010/main" val="3433525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34877-F9DC-7D41-BE93-64FE44067C91}" type="datetimeFigureOut">
              <a:rPr lang="de-DE" smtClean="0"/>
              <a:t>29.11.2023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F81593-EF75-FB42-A5AA-DEDFC9C2B829}" type="slidenum">
              <a:rPr lang="de-DE" smtClean="0"/>
              <a:t>‹Nr.›</a:t>
            </a:fld>
            <a:endParaRPr lang="de-DE"/>
          </a:p>
        </p:txBody>
      </p:sp>
    </p:spTree>
    <p:extLst>
      <p:ext uri="{BB962C8B-B14F-4D97-AF65-F5344CB8AC3E}">
        <p14:creationId xmlns:p14="http://schemas.microsoft.com/office/powerpoint/2010/main" val="2213809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p:cNvSpPr>
          <p:nvPr>
            <p:ph type="sldImg"/>
          </p:nvPr>
        </p:nvSpPr>
        <p:spPr>
          <a:xfrm>
            <a:off x="381000" y="685800"/>
            <a:ext cx="6096000" cy="3429000"/>
          </a:xfrm>
          <a:solidFill>
            <a:srgbClr val="FFFFFF"/>
          </a:solidFill>
          <a:ln/>
        </p:spPr>
      </p:sp>
      <p:sp>
        <p:nvSpPr>
          <p:cNvPr id="27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de-CH" dirty="0">
              <a:ea typeface="ＭＳ Ｐゴシック" charset="0"/>
              <a:cs typeface="ＭＳ Ｐゴシック" charset="0"/>
            </a:endParaRPr>
          </a:p>
        </p:txBody>
      </p:sp>
    </p:spTree>
    <p:extLst>
      <p:ext uri="{BB962C8B-B14F-4D97-AF65-F5344CB8AC3E}">
        <p14:creationId xmlns:p14="http://schemas.microsoft.com/office/powerpoint/2010/main" val="824858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p:cNvSpPr>
          <p:nvPr>
            <p:ph type="sldImg"/>
          </p:nvPr>
        </p:nvSpPr>
        <p:spPr>
          <a:xfrm>
            <a:off x="381000" y="685800"/>
            <a:ext cx="6096000" cy="3429000"/>
          </a:xfrm>
          <a:solidFill>
            <a:srgbClr val="FFFFFF"/>
          </a:solidFill>
          <a:ln/>
        </p:spPr>
      </p:sp>
      <p:sp>
        <p:nvSpPr>
          <p:cNvPr id="50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de-DE" baseline="0" dirty="0">
              <a:ea typeface="ＭＳ Ｐゴシック" charset="0"/>
              <a:cs typeface="ＭＳ Ｐゴシック" charset="0"/>
            </a:endParaRPr>
          </a:p>
        </p:txBody>
      </p:sp>
    </p:spTree>
    <p:extLst>
      <p:ext uri="{BB962C8B-B14F-4D97-AF65-F5344CB8AC3E}">
        <p14:creationId xmlns:p14="http://schemas.microsoft.com/office/powerpoint/2010/main" val="3695669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a:solidFill>
                  <a:schemeClr val="tx1"/>
                </a:solidFill>
                <a:effectLst/>
                <a:latin typeface="Arial" charset="0"/>
                <a:ea typeface="ＭＳ Ｐゴシック" charset="-128"/>
                <a:cs typeface="ＭＳ Ｐゴシック" charset="-128"/>
              </a:rPr>
              <a:t>Im Kindergarten eröffnet sich für Ihr Kind ein neuer Lebens,-Spiel,-und Erfahrungsraum. Das soziale Umfeld erweitert sich. Es stellen sich dem Kind neue Aufgaben und Herausforderungen, welche es zu meistern gibt.</a:t>
            </a:r>
          </a:p>
          <a:p>
            <a:r>
              <a:rPr lang="de-CH" sz="1200" b="1" kern="1200" dirty="0">
                <a:solidFill>
                  <a:schemeClr val="tx1"/>
                </a:solidFill>
                <a:effectLst/>
                <a:latin typeface="Arial" charset="0"/>
                <a:ea typeface="ＭＳ Ｐゴシック" charset="-128"/>
                <a:cs typeface="ＭＳ Ｐゴシック" charset="-128"/>
              </a:rPr>
              <a:t> </a:t>
            </a:r>
            <a:endParaRPr lang="de-CH" sz="1200" kern="1200" dirty="0">
              <a:solidFill>
                <a:schemeClr val="tx1"/>
              </a:solidFill>
              <a:effectLst/>
              <a:latin typeface="Arial" charset="0"/>
              <a:ea typeface="ＭＳ Ｐゴシック" charset="-128"/>
              <a:cs typeface="ＭＳ Ｐゴシック" charset="-128"/>
            </a:endParaRPr>
          </a:p>
          <a:p>
            <a:r>
              <a:rPr lang="de-CH" sz="1200" kern="1200" dirty="0">
                <a:solidFill>
                  <a:schemeClr val="tx1"/>
                </a:solidFill>
                <a:effectLst/>
                <a:latin typeface="Arial" charset="0"/>
                <a:ea typeface="ＭＳ Ｐゴシック" charset="-128"/>
                <a:cs typeface="ＭＳ Ｐゴシック" charset="-128"/>
              </a:rPr>
              <a:t> </a:t>
            </a:r>
          </a:p>
          <a:p>
            <a:endParaRPr lang="de-DE" dirty="0"/>
          </a:p>
        </p:txBody>
      </p:sp>
    </p:spTree>
    <p:extLst>
      <p:ext uri="{BB962C8B-B14F-4D97-AF65-F5344CB8AC3E}">
        <p14:creationId xmlns:p14="http://schemas.microsoft.com/office/powerpoint/2010/main" val="2106561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381000" y="685800"/>
            <a:ext cx="6096000" cy="3429000"/>
          </a:xfrm>
          <a:ln/>
        </p:spPr>
      </p:sp>
      <p:sp>
        <p:nvSpPr>
          <p:cNvPr id="604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CH" sz="1200" kern="1200" dirty="0">
                <a:solidFill>
                  <a:schemeClr val="tx1"/>
                </a:solidFill>
                <a:effectLst/>
                <a:latin typeface="Arial" charset="0"/>
                <a:ea typeface="ＭＳ Ｐゴシック" charset="-128"/>
                <a:cs typeface="ＭＳ Ｐゴシック" charset="-128"/>
              </a:rPr>
              <a:t>Wenn die Kinder in den Kindergarten eintreten, dann tun sie dies mit sehr unterschiedlichem Entwicklungsstand und Vorwissen. Ihre motorischen oder sprachlichen Fähigkeiten und ihre Erfahrungen im sozialen Bereich werden sich stark unterscheiden.</a:t>
            </a:r>
          </a:p>
          <a:p>
            <a:r>
              <a:rPr lang="de-CH" sz="1200" kern="1200" dirty="0">
                <a:solidFill>
                  <a:schemeClr val="tx1"/>
                </a:solidFill>
                <a:effectLst/>
                <a:latin typeface="Arial" charset="0"/>
                <a:ea typeface="ＭＳ Ｐゴシック" charset="-128"/>
                <a:cs typeface="ＭＳ Ｐゴシック" charset="-128"/>
              </a:rPr>
              <a:t> </a:t>
            </a:r>
          </a:p>
          <a:p>
            <a:pPr eaLnBrk="1" hangingPunct="1"/>
            <a:endParaRPr lang="de-DE" dirty="0">
              <a:ea typeface="ＭＳ Ｐゴシック" charset="0"/>
              <a:cs typeface="ＭＳ Ｐゴシック" charset="0"/>
            </a:endParaRPr>
          </a:p>
        </p:txBody>
      </p:sp>
    </p:spTree>
    <p:extLst>
      <p:ext uri="{BB962C8B-B14F-4D97-AF65-F5344CB8AC3E}">
        <p14:creationId xmlns:p14="http://schemas.microsoft.com/office/powerpoint/2010/main" val="4015493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gibt einige Dinge, die Sie mit dem Kind schon üben können zu Hause. So erleichtern Sie ihm den Start im Kindergarten.</a:t>
            </a:r>
          </a:p>
        </p:txBody>
      </p:sp>
    </p:spTree>
    <p:extLst>
      <p:ext uri="{BB962C8B-B14F-4D97-AF65-F5344CB8AC3E}">
        <p14:creationId xmlns:p14="http://schemas.microsoft.com/office/powerpoint/2010/main" val="355284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p:cNvSpPr>
          <p:nvPr>
            <p:ph type="sldImg"/>
          </p:nvPr>
        </p:nvSpPr>
        <p:spPr>
          <a:xfrm>
            <a:off x="381000" y="685800"/>
            <a:ext cx="6096000" cy="3429000"/>
          </a:xfrm>
          <a:solidFill>
            <a:srgbClr val="FFFFFF"/>
          </a:solidFill>
          <a:ln/>
        </p:spPr>
      </p:sp>
      <p:sp>
        <p:nvSpPr>
          <p:cNvPr id="68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de-DE" sz="1200" kern="1200" dirty="0">
                <a:solidFill>
                  <a:schemeClr val="tx1"/>
                </a:solidFill>
                <a:effectLst/>
                <a:latin typeface="Arial" charset="0"/>
                <a:ea typeface="ＭＳ Ｐゴシック" charset="-128"/>
                <a:cs typeface="ＭＳ Ｐゴシック" charset="-128"/>
              </a:rPr>
              <a:t>Ich darf Ihnen sagen, dass wir auf der Kindergartenstufe seit jeher nach dem Prinzip des LP 21 arbeiten.</a:t>
            </a:r>
            <a:endParaRPr lang="de-CH" sz="1200" kern="1200" dirty="0">
              <a:solidFill>
                <a:schemeClr val="tx1"/>
              </a:solidFill>
              <a:effectLst/>
              <a:latin typeface="Arial" charset="0"/>
              <a:ea typeface="ＭＳ Ｐゴシック" charset="-128"/>
              <a:cs typeface="ＭＳ Ｐゴシック" charset="-128"/>
            </a:endParaRPr>
          </a:p>
          <a:p>
            <a:r>
              <a:rPr lang="de-DE" sz="1200" kern="1200" dirty="0">
                <a:solidFill>
                  <a:schemeClr val="tx1"/>
                </a:solidFill>
                <a:effectLst/>
                <a:latin typeface="Arial" charset="0"/>
                <a:ea typeface="ＭＳ Ｐゴシック" charset="-128"/>
                <a:cs typeface="ＭＳ Ｐゴシック" charset="-128"/>
              </a:rPr>
              <a:t>Im Zentrum steht die Erkenntnis, dass ein Kind mit all seinen Sinnen lernt und sich Kompetenzen aneignet und diese weiterentwickelt.</a:t>
            </a:r>
            <a:endParaRPr lang="de-CH" sz="1200" kern="1200" dirty="0">
              <a:solidFill>
                <a:schemeClr val="tx1"/>
              </a:solidFill>
              <a:effectLst/>
              <a:latin typeface="Arial" charset="0"/>
              <a:ea typeface="ＭＳ Ｐゴシック" charset="-128"/>
              <a:cs typeface="ＭＳ Ｐゴシック" charset="-128"/>
            </a:endParaRPr>
          </a:p>
          <a:p>
            <a:r>
              <a:rPr lang="de-DE" sz="1200" kern="1200" dirty="0">
                <a:solidFill>
                  <a:schemeClr val="tx1"/>
                </a:solidFill>
                <a:effectLst/>
                <a:latin typeface="Arial" charset="0"/>
                <a:ea typeface="ＭＳ Ｐゴシック" charset="-128"/>
                <a:cs typeface="ＭＳ Ｐゴシック" charset="-128"/>
              </a:rPr>
              <a:t>Dieses Wissen praktizieren wir Kindergärtnerinnen seit langer Zeit. Einige Dinge haben jetzt einfach neue Namen bekommen.</a:t>
            </a:r>
          </a:p>
          <a:p>
            <a:endParaRPr lang="de-DE" sz="1200" kern="1200" dirty="0">
              <a:solidFill>
                <a:schemeClr val="tx1"/>
              </a:solidFill>
              <a:effectLst/>
              <a:latin typeface="Arial" charset="0"/>
              <a:ea typeface="ＭＳ Ｐゴシック" charset="-128"/>
            </a:endParaRPr>
          </a:p>
          <a:p>
            <a:r>
              <a:rPr lang="de-DE" dirty="0"/>
              <a:t>Sehen Sie hier im Film wie das in der Praxis aussehen könnte.</a:t>
            </a:r>
            <a:endParaRPr lang="de-CH" dirty="0"/>
          </a:p>
          <a:p>
            <a:endParaRPr lang="de-CH" sz="1200" kern="1200" dirty="0">
              <a:solidFill>
                <a:schemeClr val="tx1"/>
              </a:solidFill>
              <a:effectLst/>
              <a:latin typeface="Arial" charset="0"/>
              <a:ea typeface="ＭＳ Ｐゴシック" charset="-128"/>
              <a:cs typeface="ＭＳ Ｐゴシック" charset="-128"/>
            </a:endParaRPr>
          </a:p>
          <a:p>
            <a:r>
              <a:rPr lang="de-DE" sz="1200" kern="1200" dirty="0">
                <a:solidFill>
                  <a:schemeClr val="tx1"/>
                </a:solidFill>
                <a:effectLst/>
                <a:latin typeface="Arial" charset="0"/>
                <a:ea typeface="ＭＳ Ｐゴシック" charset="-128"/>
                <a:cs typeface="ＭＳ Ｐゴシック" charset="-128"/>
              </a:rPr>
              <a:t> </a:t>
            </a:r>
            <a:endParaRPr lang="de-CH" sz="1200" kern="1200" dirty="0">
              <a:solidFill>
                <a:schemeClr val="tx1"/>
              </a:solidFill>
              <a:effectLst/>
              <a:latin typeface="Arial" charset="0"/>
              <a:ea typeface="ＭＳ Ｐゴシック" charset="-128"/>
              <a:cs typeface="ＭＳ Ｐゴシック" charset="-128"/>
            </a:endParaRPr>
          </a:p>
          <a:p>
            <a:pPr eaLnBrk="1" hangingPunct="1"/>
            <a:endParaRPr lang="de-CH" dirty="0">
              <a:ea typeface="ＭＳ Ｐゴシック" charset="0"/>
              <a:cs typeface="ＭＳ Ｐゴシック" charset="0"/>
            </a:endParaRPr>
          </a:p>
        </p:txBody>
      </p:sp>
    </p:spTree>
    <p:extLst>
      <p:ext uri="{BB962C8B-B14F-4D97-AF65-F5344CB8AC3E}">
        <p14:creationId xmlns:p14="http://schemas.microsoft.com/office/powerpoint/2010/main" val="980471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ＭＳ Ｐゴシック" charset="-128"/>
                <a:cs typeface="ＭＳ Ｐゴシック" charset="-128"/>
              </a:rPr>
              <a:t>Das Spiel ist für Kindergartenkinder das Tor zum Lernen. Sie lernen beim Beobachten, Imitieren und selber Handeln. Dies geschieht im freien Spiel und auch in den geführten Sequenzen mit der Kindergärtnerin. Alle Lernbereiche werden den Kindern auf spielerische Weise vermittelt, so dass die Kinder gar nicht merken, dass sie etwas lernen.</a:t>
            </a:r>
            <a:endParaRPr lang="de-CH" sz="1200" kern="1200" dirty="0">
              <a:solidFill>
                <a:schemeClr val="tx1"/>
              </a:solidFill>
              <a:effectLst/>
              <a:latin typeface="Arial" charset="0"/>
              <a:ea typeface="ＭＳ Ｐゴシック" charset="-128"/>
              <a:cs typeface="ＭＳ Ｐゴシック" charset="-128"/>
            </a:endParaRPr>
          </a:p>
          <a:p>
            <a:r>
              <a:rPr lang="de-CH" sz="1200" kern="1200" dirty="0">
                <a:solidFill>
                  <a:schemeClr val="tx1"/>
                </a:solidFill>
                <a:effectLst/>
                <a:latin typeface="Arial" charset="0"/>
                <a:ea typeface="ＭＳ Ｐゴシック" charset="-128"/>
                <a:cs typeface="ＭＳ Ｐゴシック" charset="-128"/>
              </a:rPr>
              <a:t> </a:t>
            </a:r>
          </a:p>
          <a:p>
            <a:endParaRPr lang="de-DE" dirty="0"/>
          </a:p>
        </p:txBody>
      </p:sp>
    </p:spTree>
    <p:extLst>
      <p:ext uri="{BB962C8B-B14F-4D97-AF65-F5344CB8AC3E}">
        <p14:creationId xmlns:p14="http://schemas.microsoft.com/office/powerpoint/2010/main" val="872085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540065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040405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117616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Ob beim Philosophieren, den Singspielen oder beim Geschichten hören-Sprache findet immer statt.</a:t>
            </a:r>
          </a:p>
        </p:txBody>
      </p:sp>
    </p:spTree>
    <p:extLst>
      <p:ext uri="{BB962C8B-B14F-4D97-AF65-F5344CB8AC3E}">
        <p14:creationId xmlns:p14="http://schemas.microsoft.com/office/powerpoint/2010/main" val="3495795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881726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381000" y="685800"/>
            <a:ext cx="6096000" cy="3429000"/>
          </a:xfrm>
          <a:ln/>
        </p:spPr>
      </p:sp>
      <p:sp>
        <p:nvSpPr>
          <p:cNvPr id="8499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de-DE" sz="1200" b="0" i="0" kern="1200" baseline="0" dirty="0">
              <a:solidFill>
                <a:schemeClr val="tx1"/>
              </a:solidFill>
              <a:effectLst/>
              <a:latin typeface="Arial" charset="0"/>
              <a:ea typeface="ＭＳ Ｐゴシック" charset="-128"/>
              <a:cs typeface="ＭＳ Ｐゴシック" charset="-128"/>
            </a:endParaRPr>
          </a:p>
          <a:p>
            <a:r>
              <a:rPr lang="de-DE" sz="1200" b="0" i="0" kern="1200" dirty="0">
                <a:solidFill>
                  <a:schemeClr val="tx1"/>
                </a:solidFill>
                <a:effectLst/>
                <a:latin typeface="Arial" charset="0"/>
                <a:ea typeface="ＭＳ Ｐゴシック" charset="-128"/>
                <a:cs typeface="ＭＳ Ｐゴシック" charset="-128"/>
              </a:rPr>
              <a:t>Sinneserlebnisse in der Natur bei jedem Wetter..</a:t>
            </a:r>
          </a:p>
          <a:p>
            <a:endParaRPr lang="de-DE" sz="1200" b="0" i="0" kern="1200" dirty="0">
              <a:solidFill>
                <a:schemeClr val="tx1"/>
              </a:solidFill>
              <a:effectLst/>
              <a:latin typeface="Arial" charset="0"/>
              <a:ea typeface="ＭＳ Ｐゴシック" charset="-128"/>
              <a:cs typeface="ＭＳ Ｐゴシック" charset="-128"/>
            </a:endParaRPr>
          </a:p>
          <a:p>
            <a:endParaRPr lang="de-DE" sz="1200" b="0" i="0" kern="1200" dirty="0">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362910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287383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p:cNvSpPr>
          <p:nvPr>
            <p:ph type="sldImg"/>
          </p:nvPr>
        </p:nvSpPr>
        <p:spPr>
          <a:xfrm>
            <a:off x="381000" y="685800"/>
            <a:ext cx="6096000" cy="3429000"/>
          </a:xfrm>
          <a:solidFill>
            <a:srgbClr val="FFFFFF"/>
          </a:solidFill>
          <a:ln/>
        </p:spPr>
      </p:sp>
      <p:sp>
        <p:nvSpPr>
          <p:cNvPr id="91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de-CH" dirty="0">
                <a:ea typeface="ＭＳ Ｐゴシック" charset="0"/>
                <a:cs typeface="ＭＳ Ｐゴシック" charset="0"/>
              </a:rPr>
              <a:t>Der Stundenplan wird so aussehen.</a:t>
            </a:r>
          </a:p>
        </p:txBody>
      </p:sp>
    </p:spTree>
    <p:extLst>
      <p:ext uri="{BB962C8B-B14F-4D97-AF65-F5344CB8AC3E}">
        <p14:creationId xmlns:p14="http://schemas.microsoft.com/office/powerpoint/2010/main" val="644354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p:cNvSpPr>
          <p:nvPr>
            <p:ph type="sldImg"/>
          </p:nvPr>
        </p:nvSpPr>
        <p:spPr>
          <a:xfrm>
            <a:off x="381000" y="685800"/>
            <a:ext cx="6096000" cy="3429000"/>
          </a:xfrm>
          <a:solidFill>
            <a:srgbClr val="FFFFFF"/>
          </a:solidFill>
          <a:ln/>
        </p:spPr>
      </p:sp>
      <p:sp>
        <p:nvSpPr>
          <p:cNvPr id="93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de-CH" dirty="0">
              <a:ea typeface="ＭＳ Ｐゴシック" charset="0"/>
              <a:cs typeface="ＭＳ Ｐゴシック" charset="0"/>
            </a:endParaRPr>
          </a:p>
        </p:txBody>
      </p:sp>
    </p:spTree>
    <p:extLst>
      <p:ext uri="{BB962C8B-B14F-4D97-AF65-F5344CB8AC3E}">
        <p14:creationId xmlns:p14="http://schemas.microsoft.com/office/powerpoint/2010/main" val="1462789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p:cNvSpPr>
          <p:nvPr>
            <p:ph type="sldImg"/>
          </p:nvPr>
        </p:nvSpPr>
        <p:spPr>
          <a:xfrm>
            <a:off x="381000" y="685800"/>
            <a:ext cx="6096000" cy="3429000"/>
          </a:xfrm>
          <a:solidFill>
            <a:srgbClr val="FFFFFF"/>
          </a:solidFill>
          <a:ln/>
        </p:spPr>
      </p:sp>
      <p:sp>
        <p:nvSpPr>
          <p:cNvPr id="93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de-CH" dirty="0">
                <a:ea typeface="ＭＳ Ｐゴシック" charset="0"/>
                <a:cs typeface="ＭＳ Ｐゴシック" charset="0"/>
              </a:rPr>
              <a:t>Im Kindergarten feiern wir auch Bräuche wie zum Beispiel </a:t>
            </a:r>
            <a:r>
              <a:rPr lang="de-CH" dirty="0" err="1">
                <a:ea typeface="ＭＳ Ｐゴシック" charset="0"/>
                <a:cs typeface="ＭＳ Ｐゴシック" charset="0"/>
              </a:rPr>
              <a:t>Samichlaus</a:t>
            </a:r>
            <a:r>
              <a:rPr lang="de-CH" dirty="0">
                <a:ea typeface="ＭＳ Ｐゴシック" charset="0"/>
                <a:cs typeface="ＭＳ Ｐゴシック" charset="0"/>
              </a:rPr>
              <a:t>, Ostern oder den </a:t>
            </a:r>
            <a:r>
              <a:rPr lang="de-CH" dirty="0" err="1">
                <a:ea typeface="ＭＳ Ｐゴシック" charset="0"/>
                <a:cs typeface="ＭＳ Ｐゴシック" charset="0"/>
              </a:rPr>
              <a:t>Räbeliechtliumzug</a:t>
            </a:r>
            <a:r>
              <a:rPr lang="de-CH" dirty="0">
                <a:ea typeface="ＭＳ Ｐゴシック" charset="0"/>
                <a:cs typeface="ＭＳ Ｐゴシック" charset="0"/>
              </a:rPr>
              <a:t>. Auch der Geburtstag Ihres Kindes hat eine wichtige Bedeutung.</a:t>
            </a:r>
          </a:p>
        </p:txBody>
      </p:sp>
    </p:spTree>
    <p:extLst>
      <p:ext uri="{BB962C8B-B14F-4D97-AF65-F5344CB8AC3E}">
        <p14:creationId xmlns:p14="http://schemas.microsoft.com/office/powerpoint/2010/main" val="325458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54552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p:cNvSpPr>
          <p:nvPr>
            <p:ph type="sldImg"/>
          </p:nvPr>
        </p:nvSpPr>
        <p:spPr>
          <a:xfrm>
            <a:off x="381000" y="685800"/>
            <a:ext cx="6096000" cy="3429000"/>
          </a:xfrm>
          <a:solidFill>
            <a:srgbClr val="FFFFFF"/>
          </a:solidFill>
          <a:ln/>
        </p:spPr>
      </p:sp>
      <p:sp>
        <p:nvSpPr>
          <p:cNvPr id="13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de-CH">
              <a:ea typeface="ＭＳ Ｐゴシック" charset="0"/>
              <a:cs typeface="ＭＳ Ｐゴシック" charset="0"/>
            </a:endParaRPr>
          </a:p>
        </p:txBody>
      </p:sp>
    </p:spTree>
    <p:extLst>
      <p:ext uri="{BB962C8B-B14F-4D97-AF65-F5344CB8AC3E}">
        <p14:creationId xmlns:p14="http://schemas.microsoft.com/office/powerpoint/2010/main" val="14881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300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CH">
                <a:ea typeface="ＭＳ Ｐゴシック" charset="0"/>
                <a:cs typeface="ＭＳ Ｐゴシック" charset="0"/>
              </a:rPr>
              <a:t>Sekundarstuf im Tränkebach</a:t>
            </a:r>
          </a:p>
        </p:txBody>
      </p:sp>
    </p:spTree>
    <p:extLst>
      <p:ext uri="{BB962C8B-B14F-4D97-AF65-F5344CB8AC3E}">
        <p14:creationId xmlns:p14="http://schemas.microsoft.com/office/powerpoint/2010/main" val="1572261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p:cNvSpPr>
          <p:nvPr>
            <p:ph type="sldImg"/>
          </p:nvPr>
        </p:nvSpPr>
        <p:spPr>
          <a:xfrm>
            <a:off x="381000" y="685800"/>
            <a:ext cx="6096000" cy="3429000"/>
          </a:xfrm>
          <a:solidFill>
            <a:srgbClr val="FFFFFF"/>
          </a:solidFill>
          <a:ln/>
        </p:spPr>
      </p:sp>
      <p:sp>
        <p:nvSpPr>
          <p:cNvPr id="134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de-CH">
              <a:ea typeface="ＭＳ Ｐゴシック" charset="0"/>
              <a:cs typeface="ＭＳ Ｐゴシック" charset="0"/>
            </a:endParaRPr>
          </a:p>
        </p:txBody>
      </p:sp>
    </p:spTree>
    <p:extLst>
      <p:ext uri="{BB962C8B-B14F-4D97-AF65-F5344CB8AC3E}">
        <p14:creationId xmlns:p14="http://schemas.microsoft.com/office/powerpoint/2010/main" val="3160097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de-CH"/>
          </a:p>
        </p:txBody>
      </p:sp>
    </p:spTree>
    <p:extLst>
      <p:ext uri="{BB962C8B-B14F-4D97-AF65-F5344CB8AC3E}">
        <p14:creationId xmlns:p14="http://schemas.microsoft.com/office/powerpoint/2010/main" val="2863792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693222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de-CH"/>
          </a:p>
        </p:txBody>
      </p:sp>
    </p:spTree>
    <p:extLst>
      <p:ext uri="{BB962C8B-B14F-4D97-AF65-F5344CB8AC3E}">
        <p14:creationId xmlns:p14="http://schemas.microsoft.com/office/powerpoint/2010/main" val="1508499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de-CH"/>
          </a:p>
        </p:txBody>
      </p:sp>
    </p:spTree>
    <p:extLst>
      <p:ext uri="{BB962C8B-B14F-4D97-AF65-F5344CB8AC3E}">
        <p14:creationId xmlns:p14="http://schemas.microsoft.com/office/powerpoint/2010/main" val="3579244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10084522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6318166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4153523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p:cNvSpPr>
          <p:nvPr>
            <p:ph type="sldImg"/>
          </p:nvPr>
        </p:nvSpPr>
        <p:spPr>
          <a:xfrm>
            <a:off x="381000" y="685800"/>
            <a:ext cx="6096000" cy="3429000"/>
          </a:xfrm>
          <a:solidFill>
            <a:srgbClr val="FFFFFF"/>
          </a:solidFill>
          <a:ln/>
        </p:spPr>
      </p:sp>
      <p:sp>
        <p:nvSpPr>
          <p:cNvPr id="144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de-CH">
              <a:ea typeface="ＭＳ Ｐゴシック" charset="0"/>
              <a:cs typeface="ＭＳ Ｐゴシック" charset="0"/>
            </a:endParaRPr>
          </a:p>
        </p:txBody>
      </p:sp>
    </p:spTree>
    <p:extLst>
      <p:ext uri="{BB962C8B-B14F-4D97-AF65-F5344CB8AC3E}">
        <p14:creationId xmlns:p14="http://schemas.microsoft.com/office/powerpoint/2010/main" val="31619891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p:cNvSpPr>
          <p:nvPr>
            <p:ph type="sldImg"/>
          </p:nvPr>
        </p:nvSpPr>
        <p:spPr>
          <a:xfrm>
            <a:off x="381000" y="685800"/>
            <a:ext cx="6096000" cy="3429000"/>
          </a:xfrm>
          <a:solidFill>
            <a:srgbClr val="FFFFFF"/>
          </a:solidFill>
          <a:ln/>
        </p:spPr>
      </p:sp>
      <p:sp>
        <p:nvSpPr>
          <p:cNvPr id="144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de-CH">
              <a:ea typeface="ＭＳ Ｐゴシック" charset="0"/>
              <a:cs typeface="ＭＳ Ｐゴシック" charset="0"/>
            </a:endParaRPr>
          </a:p>
        </p:txBody>
      </p:sp>
    </p:spTree>
    <p:extLst>
      <p:ext uri="{BB962C8B-B14F-4D97-AF65-F5344CB8AC3E}">
        <p14:creationId xmlns:p14="http://schemas.microsoft.com/office/powerpoint/2010/main" val="3827917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p:cNvSpPr>
          <p:nvPr>
            <p:ph type="sldImg"/>
          </p:nvPr>
        </p:nvSpPr>
        <p:spPr>
          <a:xfrm>
            <a:off x="381000" y="685800"/>
            <a:ext cx="6096000" cy="3429000"/>
          </a:xfrm>
          <a:solidFill>
            <a:srgbClr val="FFFFFF"/>
          </a:solidFill>
          <a:ln/>
        </p:spPr>
      </p:sp>
      <p:sp>
        <p:nvSpPr>
          <p:cNvPr id="152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de-CH">
              <a:ea typeface="ＭＳ Ｐゴシック" charset="0"/>
              <a:cs typeface="ＭＳ Ｐゴシック" charset="0"/>
            </a:endParaRPr>
          </a:p>
        </p:txBody>
      </p:sp>
    </p:spTree>
    <p:extLst>
      <p:ext uri="{BB962C8B-B14F-4D97-AF65-F5344CB8AC3E}">
        <p14:creationId xmlns:p14="http://schemas.microsoft.com/office/powerpoint/2010/main" val="23197980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p:cNvSpPr>
          <p:nvPr>
            <p:ph type="sldImg"/>
          </p:nvPr>
        </p:nvSpPr>
        <p:spPr>
          <a:xfrm>
            <a:off x="381000" y="685800"/>
            <a:ext cx="6096000" cy="3429000"/>
          </a:xfrm>
          <a:solidFill>
            <a:srgbClr val="FFFFFF"/>
          </a:solidFill>
          <a:ln/>
        </p:spPr>
      </p:sp>
      <p:sp>
        <p:nvSpPr>
          <p:cNvPr id="152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de-CH">
              <a:ea typeface="ＭＳ Ｐゴシック" charset="0"/>
              <a:cs typeface="ＭＳ Ｐゴシック" charset="0"/>
            </a:endParaRPr>
          </a:p>
        </p:txBody>
      </p:sp>
    </p:spTree>
    <p:extLst>
      <p:ext uri="{BB962C8B-B14F-4D97-AF65-F5344CB8AC3E}">
        <p14:creationId xmlns:p14="http://schemas.microsoft.com/office/powerpoint/2010/main" val="1992362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p:cNvSpPr>
          <p:nvPr>
            <p:ph type="sldImg"/>
          </p:nvPr>
        </p:nvSpPr>
        <p:spPr>
          <a:xfrm>
            <a:off x="381000" y="685800"/>
            <a:ext cx="6096000" cy="3429000"/>
          </a:xfrm>
          <a:solidFill>
            <a:srgbClr val="FFFFFF"/>
          </a:solidFill>
          <a:ln/>
        </p:spPr>
      </p:sp>
      <p:sp>
        <p:nvSpPr>
          <p:cNvPr id="3379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de-CH" dirty="0">
              <a:ea typeface="ＭＳ Ｐゴシック" charset="0"/>
              <a:cs typeface="ＭＳ Ｐゴシック" charset="0"/>
            </a:endParaRPr>
          </a:p>
        </p:txBody>
      </p:sp>
    </p:spTree>
    <p:extLst>
      <p:ext uri="{BB962C8B-B14F-4D97-AF65-F5344CB8AC3E}">
        <p14:creationId xmlns:p14="http://schemas.microsoft.com/office/powerpoint/2010/main" val="3992978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p:cNvSpPr>
          <p:nvPr>
            <p:ph type="sldImg"/>
          </p:nvPr>
        </p:nvSpPr>
        <p:spPr>
          <a:xfrm>
            <a:off x="381000" y="685800"/>
            <a:ext cx="6096000" cy="3429000"/>
          </a:xfrm>
          <a:solidFill>
            <a:srgbClr val="FFFFFF"/>
          </a:solidFill>
          <a:ln/>
        </p:spPr>
      </p:sp>
      <p:sp>
        <p:nvSpPr>
          <p:cNvPr id="3379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de-CH" dirty="0">
              <a:ea typeface="ＭＳ Ｐゴシック" charset="0"/>
              <a:cs typeface="ＭＳ Ｐゴシック" charset="0"/>
            </a:endParaRPr>
          </a:p>
        </p:txBody>
      </p:sp>
    </p:spTree>
    <p:extLst>
      <p:ext uri="{BB962C8B-B14F-4D97-AF65-F5344CB8AC3E}">
        <p14:creationId xmlns:p14="http://schemas.microsoft.com/office/powerpoint/2010/main" val="766620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p:cNvSpPr>
          <p:nvPr>
            <p:ph type="sldImg"/>
          </p:nvPr>
        </p:nvSpPr>
        <p:spPr>
          <a:xfrm>
            <a:off x="381000" y="685800"/>
            <a:ext cx="6096000" cy="3429000"/>
          </a:xfrm>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de-CH" dirty="0">
              <a:ea typeface="ＭＳ Ｐゴシック" charset="0"/>
              <a:cs typeface="ＭＳ Ｐゴシック" charset="0"/>
            </a:endParaRPr>
          </a:p>
        </p:txBody>
      </p:sp>
    </p:spTree>
    <p:extLst>
      <p:ext uri="{BB962C8B-B14F-4D97-AF65-F5344CB8AC3E}">
        <p14:creationId xmlns:p14="http://schemas.microsoft.com/office/powerpoint/2010/main" val="2676078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p:cNvSpPr>
          <p:nvPr>
            <p:ph type="sldImg"/>
          </p:nvPr>
        </p:nvSpPr>
        <p:spPr>
          <a:xfrm>
            <a:off x="381000" y="685800"/>
            <a:ext cx="6096000" cy="3429000"/>
          </a:xfrm>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de-CH" dirty="0">
              <a:ea typeface="ＭＳ Ｐゴシック" charset="0"/>
              <a:cs typeface="ＭＳ Ｐゴシック" charset="0"/>
            </a:endParaRPr>
          </a:p>
        </p:txBody>
      </p:sp>
    </p:spTree>
    <p:extLst>
      <p:ext uri="{BB962C8B-B14F-4D97-AF65-F5344CB8AC3E}">
        <p14:creationId xmlns:p14="http://schemas.microsoft.com/office/powerpoint/2010/main" val="1135199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p:cNvSpPr>
          <p:nvPr>
            <p:ph type="sldImg"/>
          </p:nvPr>
        </p:nvSpPr>
        <p:spPr>
          <a:xfrm>
            <a:off x="381000" y="685800"/>
            <a:ext cx="6096000" cy="3429000"/>
          </a:xfrm>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de-CH">
              <a:ea typeface="ＭＳ Ｐゴシック" charset="0"/>
              <a:cs typeface="ＭＳ Ｐゴシック" charset="0"/>
            </a:endParaRPr>
          </a:p>
        </p:txBody>
      </p:sp>
    </p:spTree>
    <p:extLst>
      <p:ext uri="{BB962C8B-B14F-4D97-AF65-F5344CB8AC3E}">
        <p14:creationId xmlns:p14="http://schemas.microsoft.com/office/powerpoint/2010/main" val="2440194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p:cNvSpPr>
          <p:nvPr>
            <p:ph type="sldImg"/>
          </p:nvPr>
        </p:nvSpPr>
        <p:spPr>
          <a:xfrm>
            <a:off x="381000" y="685800"/>
            <a:ext cx="6096000" cy="3429000"/>
          </a:xfrm>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de-CH" dirty="0">
              <a:ea typeface="ＭＳ Ｐゴシック" charset="0"/>
              <a:cs typeface="ＭＳ Ｐゴシック" charset="0"/>
            </a:endParaRPr>
          </a:p>
        </p:txBody>
      </p:sp>
    </p:spTree>
    <p:extLst>
      <p:ext uri="{BB962C8B-B14F-4D97-AF65-F5344CB8AC3E}">
        <p14:creationId xmlns:p14="http://schemas.microsoft.com/office/powerpoint/2010/main" val="1442539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de-DE" dirty="0"/>
              <a:t>Mastertitelformat bearbeiten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7" name="Date Placeholder 6"/>
          <p:cNvSpPr>
            <a:spLocks noGrp="1"/>
          </p:cNvSpPr>
          <p:nvPr>
            <p:ph type="dt" sz="half" idx="10"/>
          </p:nvPr>
        </p:nvSpPr>
        <p:spPr/>
        <p:txBody>
          <a:bodyPr/>
          <a:lstStyle/>
          <a:p>
            <a:fld id="{A161F270-CD48-8E42-AC23-6F0C27817E23}" type="datetimeFigureOut">
              <a:rPr lang="de-DE" smtClean="0"/>
              <a:t>29.11.2023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E64B4F21-EC6E-0B42-B343-DB14895B7D34}" type="slidenum">
              <a:rPr lang="de-DE" smtClean="0"/>
              <a:t>‹Nr.›</a:t>
            </a:fld>
            <a:endParaRPr lang="de-DE"/>
          </a:p>
        </p:txBody>
      </p:sp>
    </p:spTree>
    <p:extLst>
      <p:ext uri="{BB962C8B-B14F-4D97-AF65-F5344CB8AC3E}">
        <p14:creationId xmlns:p14="http://schemas.microsoft.com/office/powerpoint/2010/main" val="116370356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161F270-CD48-8E42-AC23-6F0C27817E23}" type="datetimeFigureOut">
              <a:rPr lang="de-DE" smtClean="0"/>
              <a:t>29.11.2023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64B4F21-EC6E-0B42-B343-DB14895B7D34}" type="slidenum">
              <a:rPr lang="de-DE" smtClean="0"/>
              <a:t>‹Nr.›</a:t>
            </a:fld>
            <a:endParaRPr lang="de-DE"/>
          </a:p>
        </p:txBody>
      </p:sp>
    </p:spTree>
    <p:extLst>
      <p:ext uri="{BB962C8B-B14F-4D97-AF65-F5344CB8AC3E}">
        <p14:creationId xmlns:p14="http://schemas.microsoft.com/office/powerpoint/2010/main" val="4263269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161F270-CD48-8E42-AC23-6F0C27817E23}" type="datetimeFigureOut">
              <a:rPr lang="de-DE" smtClean="0"/>
              <a:t>29.11.2023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64B4F21-EC6E-0B42-B343-DB14895B7D34}" type="slidenum">
              <a:rPr lang="de-DE" smtClean="0"/>
              <a:t>‹Nr.›</a:t>
            </a:fld>
            <a:endParaRPr lang="de-DE"/>
          </a:p>
        </p:txBody>
      </p:sp>
    </p:spTree>
    <p:extLst>
      <p:ext uri="{BB962C8B-B14F-4D97-AF65-F5344CB8AC3E}">
        <p14:creationId xmlns:p14="http://schemas.microsoft.com/office/powerpoint/2010/main" val="3194180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 und Inhalt">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895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p>
            <a:r>
              <a:rPr lang="de-CH"/>
              <a:t>Mastertitelformat bearbeiten</a:t>
            </a:r>
            <a:endParaRPr lang="de-DE"/>
          </a:p>
        </p:txBody>
      </p:sp>
      <p:sp>
        <p:nvSpPr>
          <p:cNvPr id="3" name="Textplatzhalter 2"/>
          <p:cNvSpPr>
            <a:spLocks noGrp="1"/>
          </p:cNvSpPr>
          <p:nvPr>
            <p:ph type="body" sz="half" idx="1"/>
          </p:nvPr>
        </p:nvSpPr>
        <p:spPr>
          <a:xfrm>
            <a:off x="609600" y="1600203"/>
            <a:ext cx="5384800" cy="4525963"/>
          </a:xfr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Inhaltsplatzhalter 3"/>
          <p:cNvSpPr>
            <a:spLocks noGrp="1"/>
          </p:cNvSpPr>
          <p:nvPr>
            <p:ph sz="quarter" idx="2"/>
          </p:nvPr>
        </p:nvSpPr>
        <p:spPr>
          <a:xfrm>
            <a:off x="6197600" y="1600200"/>
            <a:ext cx="5384800" cy="2185988"/>
          </a:xfr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Inhaltsplatzhalter 4"/>
          <p:cNvSpPr>
            <a:spLocks noGrp="1"/>
          </p:cNvSpPr>
          <p:nvPr>
            <p:ph sz="quarter" idx="3"/>
          </p:nvPr>
        </p:nvSpPr>
        <p:spPr>
          <a:xfrm>
            <a:off x="6197600" y="3938591"/>
            <a:ext cx="5384800" cy="2187575"/>
          </a:xfr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6" name="Rectangle 4"/>
          <p:cNvSpPr>
            <a:spLocks noGrp="1" noChangeArrowheads="1"/>
          </p:cNvSpPr>
          <p:nvPr>
            <p:ph type="dt" sz="half" idx="10"/>
          </p:nvPr>
        </p:nvSpPr>
        <p:spPr>
          <a:xfrm>
            <a:off x="7821429" y="6238816"/>
            <a:ext cx="2753746" cy="323968"/>
          </a:xfrm>
          <a:prstGeom prst="rect">
            <a:avLst/>
          </a:prstGeom>
          <a:ln/>
        </p:spPr>
        <p:txBody>
          <a:bodyPr/>
          <a:lstStyle>
            <a:lvl1pPr>
              <a:defRPr/>
            </a:lvl1pPr>
          </a:lstStyle>
          <a:p>
            <a:pPr>
              <a:defRPr/>
            </a:pPr>
            <a:r>
              <a:rPr lang="de-CH"/>
              <a:t>14.11.19</a:t>
            </a:r>
            <a:endParaRPr lang="de-DE"/>
          </a:p>
        </p:txBody>
      </p:sp>
      <p:sp>
        <p:nvSpPr>
          <p:cNvPr id="7" name="Rectangle 5"/>
          <p:cNvSpPr>
            <a:spLocks noGrp="1" noChangeArrowheads="1"/>
          </p:cNvSpPr>
          <p:nvPr>
            <p:ph type="ftr" sz="quarter" idx="11"/>
          </p:nvPr>
        </p:nvSpPr>
        <p:spPr>
          <a:ln/>
        </p:spPr>
        <p:txBody>
          <a:bodyPr/>
          <a:lstStyle>
            <a:lvl1pPr>
              <a:defRPr/>
            </a:lvl1pPr>
          </a:lstStyle>
          <a:p>
            <a:pPr>
              <a:defRPr/>
            </a:pPr>
            <a:endParaRPr lang="de-DE"/>
          </a:p>
        </p:txBody>
      </p:sp>
      <p:sp>
        <p:nvSpPr>
          <p:cNvPr id="8" name="Rectangle 6"/>
          <p:cNvSpPr>
            <a:spLocks noGrp="1" noChangeArrowheads="1"/>
          </p:cNvSpPr>
          <p:nvPr>
            <p:ph type="sldNum" sz="quarter" idx="12"/>
          </p:nvPr>
        </p:nvSpPr>
        <p:spPr>
          <a:ln/>
        </p:spPr>
        <p:txBody>
          <a:bodyPr/>
          <a:lstStyle>
            <a:lvl1pPr>
              <a:defRPr/>
            </a:lvl1pPr>
          </a:lstStyle>
          <a:p>
            <a:pPr>
              <a:defRPr/>
            </a:pPr>
            <a:fld id="{C14CD5CD-B5E3-E84B-B462-B1662F9C1FF4}" type="slidenum">
              <a:rPr lang="de-DE"/>
              <a:pPr>
                <a:defRPr/>
              </a:pPr>
              <a:t>‹Nr.›</a:t>
            </a:fld>
            <a:endParaRPr lang="de-DE"/>
          </a:p>
        </p:txBody>
      </p:sp>
    </p:spTree>
    <p:extLst>
      <p:ext uri="{BB962C8B-B14F-4D97-AF65-F5344CB8AC3E}">
        <p14:creationId xmlns:p14="http://schemas.microsoft.com/office/powerpoint/2010/main" val="3216117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821429" y="6238816"/>
            <a:ext cx="2753746" cy="323968"/>
          </a:xfrm>
          <a:prstGeom prst="rect">
            <a:avLst/>
          </a:prstGeom>
        </p:spPr>
        <p:txBody>
          <a:bodyPr/>
          <a:lstStyle/>
          <a:p>
            <a:fld id="{A161F270-CD48-8E42-AC23-6F0C27817E23}" type="datetimeFigureOut">
              <a:rPr lang="de-DE" smtClean="0"/>
              <a:t>29.11.2023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E64B4F21-EC6E-0B42-B343-DB14895B7D34}" type="slidenum">
              <a:rPr lang="de-DE" smtClean="0"/>
              <a:t>‹Nr.›</a:t>
            </a:fld>
            <a:endParaRPr lang="de-DE"/>
          </a:p>
        </p:txBody>
      </p:sp>
    </p:spTree>
    <p:extLst>
      <p:ext uri="{BB962C8B-B14F-4D97-AF65-F5344CB8AC3E}">
        <p14:creationId xmlns:p14="http://schemas.microsoft.com/office/powerpoint/2010/main" val="3731489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Pr>
        <a:gradFill>
          <a:gsLst>
            <a:gs pos="0">
              <a:schemeClr val="bg2">
                <a:tint val="97000"/>
                <a:shade val="100000"/>
                <a:satMod val="185000"/>
                <a:lumMod val="120000"/>
              </a:schemeClr>
            </a:gs>
            <a:gs pos="100000">
              <a:schemeClr val="bg2">
                <a:tint val="96000"/>
                <a:shade val="95000"/>
                <a:satMod val="215000"/>
                <a:lumMod val="80000"/>
              </a:schemeClr>
            </a:gs>
          </a:gsLst>
          <a:path path="circle">
            <a:fillToRect l="50000" t="55000" r="125000" b="100000"/>
          </a:path>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168485-A059-7C49-94FB-95CA0972C44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E45EFB0-7130-7E43-90FA-56BC8BD04CAA}"/>
              </a:ext>
            </a:extLst>
          </p:cNvPr>
          <p:cNvSpPr>
            <a:spLocks noGrp="1"/>
          </p:cNvSpPr>
          <p:nvPr>
            <p:ph type="dt" sz="half" idx="10"/>
          </p:nvPr>
        </p:nvSpPr>
        <p:spPr>
          <a:xfrm>
            <a:off x="7821429" y="6238816"/>
            <a:ext cx="2753746" cy="323968"/>
          </a:xfrm>
          <a:prstGeom prst="rect">
            <a:avLst/>
          </a:prstGeom>
        </p:spPr>
        <p:txBody>
          <a:bodyPr/>
          <a:lstStyle/>
          <a:p>
            <a:fld id="{A161F270-CD48-8E42-AC23-6F0C27817E23}" type="datetimeFigureOut">
              <a:rPr lang="de-DE" smtClean="0"/>
              <a:t>29.11.2023</a:t>
            </a:fld>
            <a:endParaRPr lang="de-DE"/>
          </a:p>
        </p:txBody>
      </p:sp>
      <p:sp>
        <p:nvSpPr>
          <p:cNvPr id="4" name="Fußzeilenplatzhalter 3">
            <a:extLst>
              <a:ext uri="{FF2B5EF4-FFF2-40B4-BE49-F238E27FC236}">
                <a16:creationId xmlns:a16="http://schemas.microsoft.com/office/drawing/2014/main" id="{154FA43B-5A70-E646-845A-8EC1315A094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1C5050D2-89F1-244F-AED5-94CB22A0B318}"/>
              </a:ext>
            </a:extLst>
          </p:cNvPr>
          <p:cNvSpPr>
            <a:spLocks noGrp="1"/>
          </p:cNvSpPr>
          <p:nvPr>
            <p:ph type="sldNum" sz="quarter" idx="12"/>
          </p:nvPr>
        </p:nvSpPr>
        <p:spPr/>
        <p:txBody>
          <a:bodyPr/>
          <a:lstStyle/>
          <a:p>
            <a:fld id="{E64B4F21-EC6E-0B42-B343-DB14895B7D34}" type="slidenum">
              <a:rPr lang="de-DE" smtClean="0"/>
              <a:t>‹Nr.›</a:t>
            </a:fld>
            <a:endParaRPr lang="de-DE"/>
          </a:p>
        </p:txBody>
      </p:sp>
    </p:spTree>
    <p:extLst>
      <p:ext uri="{BB962C8B-B14F-4D97-AF65-F5344CB8AC3E}">
        <p14:creationId xmlns:p14="http://schemas.microsoft.com/office/powerpoint/2010/main" val="4113564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11/29/2023</a:t>
            </a:fld>
            <a:endParaRPr lang="en-US" dirty="0"/>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E64B4F21-EC6E-0B42-B343-DB14895B7D34}" type="slidenum">
              <a:rPr lang="de-DE" smtClean="0"/>
              <a:t>‹Nr.›</a:t>
            </a:fld>
            <a:endParaRPr lang="de-DE"/>
          </a:p>
        </p:txBody>
      </p:sp>
    </p:spTree>
    <p:extLst>
      <p:ext uri="{BB962C8B-B14F-4D97-AF65-F5344CB8AC3E}">
        <p14:creationId xmlns:p14="http://schemas.microsoft.com/office/powerpoint/2010/main" val="1398954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de-DE"/>
              <a:t>Mastertitelformat bearbeiten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7" name="Date Placeholder 6"/>
          <p:cNvSpPr>
            <a:spLocks noGrp="1"/>
          </p:cNvSpPr>
          <p:nvPr>
            <p:ph type="dt" sz="half" idx="10"/>
          </p:nvPr>
        </p:nvSpPr>
        <p:spPr/>
        <p:txBody>
          <a:bodyPr/>
          <a:lstStyle/>
          <a:p>
            <a:fld id="{1160EA64-D806-43AC-9DF2-F8C432F32B4C}" type="datetimeFigureOut">
              <a:rPr lang="en-US" smtClean="0"/>
              <a:t>11/29/2023</a:t>
            </a:fld>
            <a:endParaRPr lang="en-US" dirty="0"/>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E64B4F21-EC6E-0B42-B343-DB14895B7D34}" type="slidenum">
              <a:rPr lang="de-DE" smtClean="0"/>
              <a:t>‹Nr.›</a:t>
            </a:fld>
            <a:endParaRPr lang="de-DE"/>
          </a:p>
        </p:txBody>
      </p:sp>
    </p:spTree>
    <p:extLst>
      <p:ext uri="{BB962C8B-B14F-4D97-AF65-F5344CB8AC3E}">
        <p14:creationId xmlns:p14="http://schemas.microsoft.com/office/powerpoint/2010/main" val="142283448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Date Placeholder 7"/>
          <p:cNvSpPr>
            <a:spLocks noGrp="1"/>
          </p:cNvSpPr>
          <p:nvPr>
            <p:ph type="dt" sz="half" idx="10"/>
          </p:nvPr>
        </p:nvSpPr>
        <p:spPr/>
        <p:txBody>
          <a:bodyPr/>
          <a:lstStyle/>
          <a:p>
            <a:fld id="{A161F270-CD48-8E42-AC23-6F0C27817E23}" type="datetimeFigureOut">
              <a:rPr lang="de-DE" smtClean="0"/>
              <a:t>29.11.2023</a:t>
            </a:fld>
            <a:endParaRPr lang="de-DE"/>
          </a:p>
        </p:txBody>
      </p:sp>
      <p:sp>
        <p:nvSpPr>
          <p:cNvPr id="9" name="Footer Placeholder 8"/>
          <p:cNvSpPr>
            <a:spLocks noGrp="1"/>
          </p:cNvSpPr>
          <p:nvPr>
            <p:ph type="ftr" sz="quarter" idx="11"/>
          </p:nvPr>
        </p:nvSpPr>
        <p:spPr/>
        <p:txBody>
          <a:bodyPr/>
          <a:lstStyle/>
          <a:p>
            <a:endParaRPr lang="de-DE"/>
          </a:p>
        </p:txBody>
      </p:sp>
      <p:sp>
        <p:nvSpPr>
          <p:cNvPr id="10" name="Slide Number Placeholder 9"/>
          <p:cNvSpPr>
            <a:spLocks noGrp="1"/>
          </p:cNvSpPr>
          <p:nvPr>
            <p:ph type="sldNum" sz="quarter" idx="12"/>
          </p:nvPr>
        </p:nvSpPr>
        <p:spPr/>
        <p:txBody>
          <a:bodyPr/>
          <a:lstStyle/>
          <a:p>
            <a:fld id="{E64B4F21-EC6E-0B42-B343-DB14895B7D34}" type="slidenum">
              <a:rPr lang="de-DE" smtClean="0"/>
              <a:t>‹Nr.›</a:t>
            </a:fld>
            <a:endParaRPr lang="de-DE"/>
          </a:p>
        </p:txBody>
      </p:sp>
    </p:spTree>
    <p:extLst>
      <p:ext uri="{BB962C8B-B14F-4D97-AF65-F5344CB8AC3E}">
        <p14:creationId xmlns:p14="http://schemas.microsoft.com/office/powerpoint/2010/main" val="3729931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583436" y="3143250"/>
            <a:ext cx="4270248" cy="259677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7" name="Date Placeholder 6"/>
          <p:cNvSpPr>
            <a:spLocks noGrp="1"/>
          </p:cNvSpPr>
          <p:nvPr>
            <p:ph type="dt" sz="half" idx="10"/>
          </p:nvPr>
        </p:nvSpPr>
        <p:spPr/>
        <p:txBody>
          <a:bodyPr/>
          <a:lstStyle/>
          <a:p>
            <a:fld id="{A161F270-CD48-8E42-AC23-6F0C27817E23}" type="datetimeFigureOut">
              <a:rPr lang="de-DE" smtClean="0"/>
              <a:t>29.11.2023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E64B4F21-EC6E-0B42-B343-DB14895B7D34}" type="slidenum">
              <a:rPr lang="de-DE" smtClean="0"/>
              <a:t>‹Nr.›</a:t>
            </a:fld>
            <a:endParaRPr lang="de-DE"/>
          </a:p>
        </p:txBody>
      </p:sp>
      <p:sp>
        <p:nvSpPr>
          <p:cNvPr id="10" name="Title 9"/>
          <p:cNvSpPr>
            <a:spLocks noGrp="1"/>
          </p:cNvSpPr>
          <p:nvPr>
            <p:ph type="title"/>
          </p:nvPr>
        </p:nvSpPr>
        <p:spPr/>
        <p:txBody>
          <a:bodyPr/>
          <a:lstStyle/>
          <a:p>
            <a:r>
              <a:rPr lang="de-DE"/>
              <a:t>Mastertitelformat bearbeiten</a:t>
            </a:r>
            <a:endParaRPr lang="en-US" dirty="0"/>
          </a:p>
        </p:txBody>
      </p:sp>
    </p:spTree>
    <p:extLst>
      <p:ext uri="{BB962C8B-B14F-4D97-AF65-F5344CB8AC3E}">
        <p14:creationId xmlns:p14="http://schemas.microsoft.com/office/powerpoint/2010/main" val="3681703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A161F270-CD48-8E42-AC23-6F0C27817E23}" type="datetimeFigureOut">
              <a:rPr lang="de-DE" smtClean="0"/>
              <a:t>29.11.2023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E64B4F21-EC6E-0B42-B343-DB14895B7D34}" type="slidenum">
              <a:rPr lang="de-DE" smtClean="0"/>
              <a:t>‹Nr.›</a:t>
            </a:fld>
            <a:endParaRPr lang="de-DE"/>
          </a:p>
        </p:txBody>
      </p:sp>
    </p:spTree>
    <p:extLst>
      <p:ext uri="{BB962C8B-B14F-4D97-AF65-F5344CB8AC3E}">
        <p14:creationId xmlns:p14="http://schemas.microsoft.com/office/powerpoint/2010/main" val="1722723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61F270-CD48-8E42-AC23-6F0C27817E23}" type="datetimeFigureOut">
              <a:rPr lang="de-DE" smtClean="0"/>
              <a:t>29.11.2023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E64B4F21-EC6E-0B42-B343-DB14895B7D34}" type="slidenum">
              <a:rPr lang="de-DE" smtClean="0"/>
              <a:t>‹Nr.›</a:t>
            </a:fld>
            <a:endParaRPr lang="de-DE"/>
          </a:p>
        </p:txBody>
      </p:sp>
    </p:spTree>
    <p:extLst>
      <p:ext uri="{BB962C8B-B14F-4D97-AF65-F5344CB8AC3E}">
        <p14:creationId xmlns:p14="http://schemas.microsoft.com/office/powerpoint/2010/main" val="617299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de-DE"/>
              <a:t>Mastertitelformat bearbeiten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A161F270-CD48-8E42-AC23-6F0C27817E23}" type="datetimeFigureOut">
              <a:rPr lang="de-DE" smtClean="0"/>
              <a:t>29.11.2023</a:t>
            </a:fld>
            <a:endParaRPr lang="de-DE"/>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de-DE"/>
          </a:p>
        </p:txBody>
      </p:sp>
      <p:sp>
        <p:nvSpPr>
          <p:cNvPr id="7" name="Slide Number Placeholder 6"/>
          <p:cNvSpPr>
            <a:spLocks noGrp="1"/>
          </p:cNvSpPr>
          <p:nvPr>
            <p:ph type="sldNum" sz="quarter" idx="12"/>
          </p:nvPr>
        </p:nvSpPr>
        <p:spPr/>
        <p:txBody>
          <a:bodyPr/>
          <a:lstStyle/>
          <a:p>
            <a:fld id="{E64B4F21-EC6E-0B42-B343-DB14895B7D34}" type="slidenum">
              <a:rPr lang="de-DE" smtClean="0"/>
              <a:t>‹Nr.›</a:t>
            </a:fld>
            <a:endParaRPr lang="de-DE"/>
          </a:p>
        </p:txBody>
      </p:sp>
    </p:spTree>
    <p:extLst>
      <p:ext uri="{BB962C8B-B14F-4D97-AF65-F5344CB8AC3E}">
        <p14:creationId xmlns:p14="http://schemas.microsoft.com/office/powerpoint/2010/main" val="3894488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A161F270-CD48-8E42-AC23-6F0C27817E23}" type="datetimeFigureOut">
              <a:rPr lang="de-DE" smtClean="0"/>
              <a:t>29.11.2023</a:t>
            </a:fld>
            <a:endParaRPr lang="de-DE"/>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de-DE"/>
          </a:p>
        </p:txBody>
      </p:sp>
      <p:sp>
        <p:nvSpPr>
          <p:cNvPr id="7" name="Slide Number Placeholder 6"/>
          <p:cNvSpPr>
            <a:spLocks noGrp="1"/>
          </p:cNvSpPr>
          <p:nvPr>
            <p:ph type="sldNum" sz="quarter" idx="12"/>
          </p:nvPr>
        </p:nvSpPr>
        <p:spPr/>
        <p:txBody>
          <a:bodyPr/>
          <a:lstStyle/>
          <a:p>
            <a:fld id="{E64B4F21-EC6E-0B42-B343-DB14895B7D34}" type="slidenum">
              <a:rPr lang="de-DE" smtClean="0"/>
              <a:t>‹Nr.›</a:t>
            </a:fld>
            <a:endParaRPr lang="de-DE"/>
          </a:p>
        </p:txBody>
      </p:sp>
    </p:spTree>
    <p:extLst>
      <p:ext uri="{BB962C8B-B14F-4D97-AF65-F5344CB8AC3E}">
        <p14:creationId xmlns:p14="http://schemas.microsoft.com/office/powerpoint/2010/main" val="1952709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11/29/2023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de-DE"/>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E64B4F21-EC6E-0B42-B343-DB14895B7D34}" type="slidenum">
              <a:rPr lang="de-DE" smtClean="0"/>
              <a:t>‹Nr.›</a:t>
            </a:fld>
            <a:endParaRPr lang="de-DE"/>
          </a:p>
        </p:txBody>
      </p:sp>
      <p:pic>
        <p:nvPicPr>
          <p:cNvPr id="9" name="Grafik 8">
            <a:extLst>
              <a:ext uri="{FF2B5EF4-FFF2-40B4-BE49-F238E27FC236}">
                <a16:creationId xmlns:a16="http://schemas.microsoft.com/office/drawing/2014/main" id="{A59BED00-5204-4ECA-DF11-6A91D0298F6D}"/>
              </a:ext>
            </a:extLst>
          </p:cNvPr>
          <p:cNvPicPr>
            <a:picLocks noChangeAspect="1"/>
          </p:cNvPicPr>
          <p:nvPr userDrawn="1"/>
        </p:nvPicPr>
        <p:blipFill>
          <a:blip r:embed="rId17"/>
          <a:stretch>
            <a:fillRect/>
          </a:stretch>
        </p:blipFill>
        <p:spPr>
          <a:xfrm>
            <a:off x="9495675" y="532384"/>
            <a:ext cx="2159000" cy="482600"/>
          </a:xfrm>
          <a:prstGeom prst="rect">
            <a:avLst/>
          </a:prstGeom>
        </p:spPr>
      </p:pic>
    </p:spTree>
    <p:extLst>
      <p:ext uri="{BB962C8B-B14F-4D97-AF65-F5344CB8AC3E}">
        <p14:creationId xmlns:p14="http://schemas.microsoft.com/office/powerpoint/2010/main" val="2230792379"/>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775" r:id="rId14"/>
    <p:sldLayoutId id="2147483780" r:id="rId15"/>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0.jp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schulestaefa.ch/"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hyperlink" Target="https://www.schulestaefa.ch/"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hyperlink" Target="https://www.kinder-4.ch/start"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789201-B87B-7F45-8254-FC5C8800F063}"/>
              </a:ext>
            </a:extLst>
          </p:cNvPr>
          <p:cNvSpPr>
            <a:spLocks noGrp="1"/>
          </p:cNvSpPr>
          <p:nvPr>
            <p:ph type="ctrTitle"/>
          </p:nvPr>
        </p:nvSpPr>
        <p:spPr>
          <a:xfrm>
            <a:off x="1600200" y="2218765"/>
            <a:ext cx="8991600" cy="3442447"/>
          </a:xfrm>
        </p:spPr>
        <p:txBody>
          <a:bodyPr anchor="ctr">
            <a:noAutofit/>
          </a:bodyPr>
          <a:lstStyle/>
          <a:p>
            <a:pPr>
              <a:lnSpc>
                <a:spcPct val="150000"/>
              </a:lnSpc>
            </a:pPr>
            <a:r>
              <a:rPr lang="de-DE" sz="4400" dirty="0">
                <a:latin typeface="Chalkboard" panose="03050602040202020205" pitchFamily="66" charset="77"/>
              </a:rPr>
              <a:t>Herzlich Willkommen</a:t>
            </a:r>
            <a:br>
              <a:rPr lang="de-DE" sz="4000" dirty="0">
                <a:latin typeface="Chalkboard" panose="03050602040202020205" pitchFamily="66" charset="77"/>
              </a:rPr>
            </a:br>
            <a:r>
              <a:rPr lang="de-DE" sz="4000" dirty="0">
                <a:latin typeface="Chalkboard" panose="03050602040202020205" pitchFamily="66" charset="77"/>
              </a:rPr>
              <a:t> </a:t>
            </a:r>
            <a:r>
              <a:rPr lang="de-DE" sz="3200" dirty="0">
                <a:latin typeface="Chalkboard" panose="03050602040202020205" pitchFamily="66" charset="77"/>
              </a:rPr>
              <a:t>zum einschulungs-Elternabend Der Schule Stäfa</a:t>
            </a:r>
          </a:p>
        </p:txBody>
      </p:sp>
    </p:spTree>
    <p:extLst>
      <p:ext uri="{BB962C8B-B14F-4D97-AF65-F5344CB8AC3E}">
        <p14:creationId xmlns:p14="http://schemas.microsoft.com/office/powerpoint/2010/main" val="4184206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47165" y="1454209"/>
            <a:ext cx="11050545" cy="778003"/>
          </a:xfrm>
        </p:spPr>
        <p:txBody>
          <a:bodyPr anchor="t">
            <a:normAutofit fontScale="90000"/>
          </a:bodyPr>
          <a:lstStyle/>
          <a:p>
            <a:pPr algn="l" eaLnBrk="1" hangingPunct="1"/>
            <a:r>
              <a:rPr lang="de-DE" sz="3600" dirty="0">
                <a:solidFill>
                  <a:schemeClr val="tx1"/>
                </a:solidFill>
                <a:latin typeface="Chalkboard" panose="03050602040202020205" pitchFamily="66" charset="77"/>
                <a:ea typeface="ＭＳ Ｐゴシック" charset="0"/>
                <a:cs typeface="ＭＳ Ｐゴシック" charset="0"/>
              </a:rPr>
              <a:t>Zuteilung der Kinder in die </a:t>
            </a:r>
            <a:r>
              <a:rPr lang="de-DE" sz="3600" dirty="0" err="1">
                <a:solidFill>
                  <a:schemeClr val="tx1"/>
                </a:solidFill>
                <a:latin typeface="Chalkboard" panose="03050602040202020205" pitchFamily="66" charset="77"/>
                <a:ea typeface="ＭＳ Ｐゴシック" charset="0"/>
                <a:cs typeface="ＭＳ Ｐゴシック" charset="0"/>
              </a:rPr>
              <a:t>SChuleinheiten</a:t>
            </a:r>
            <a:br>
              <a:rPr lang="de-DE" sz="2400" b="1" u="sng" dirty="0">
                <a:solidFill>
                  <a:schemeClr val="tx1"/>
                </a:solidFill>
                <a:latin typeface="Arial" charset="0"/>
                <a:ea typeface="ＭＳ Ｐゴシック" charset="0"/>
                <a:cs typeface="ＭＳ Ｐゴシック" charset="0"/>
              </a:rPr>
            </a:br>
            <a:endParaRPr lang="de-DE" sz="2400" b="1" u="sng" dirty="0">
              <a:solidFill>
                <a:schemeClr val="tx1"/>
              </a:solidFill>
              <a:latin typeface="Arial" charset="0"/>
              <a:ea typeface="ＭＳ Ｐゴシック" charset="0"/>
              <a:cs typeface="ＭＳ Ｐゴシック" charset="0"/>
            </a:endParaRPr>
          </a:p>
        </p:txBody>
      </p:sp>
      <p:sp>
        <p:nvSpPr>
          <p:cNvPr id="45059" name="Rectangle 3"/>
          <p:cNvSpPr>
            <a:spLocks noGrp="1" noChangeArrowheads="1"/>
          </p:cNvSpPr>
          <p:nvPr>
            <p:ph idx="1"/>
          </p:nvPr>
        </p:nvSpPr>
        <p:spPr>
          <a:xfrm>
            <a:off x="847165" y="2624216"/>
            <a:ext cx="10865222" cy="3911055"/>
          </a:xfrm>
        </p:spPr>
        <p:txBody>
          <a:bodyPr>
            <a:normAutofit/>
          </a:bodyPr>
          <a:lstStyle/>
          <a:p>
            <a:pPr marL="228600" lvl="1" indent="0">
              <a:buNone/>
            </a:pPr>
            <a:r>
              <a:rPr lang="de-DE" sz="3200" dirty="0">
                <a:solidFill>
                  <a:schemeClr val="bg1"/>
                </a:solidFill>
                <a:latin typeface="Chalkboard" panose="03050602040202020205" pitchFamily="66" charset="77"/>
                <a:ea typeface="ＭＳ Ｐゴシック" charset="0"/>
                <a:cs typeface="ＭＳ Ｐゴシック" charset="0"/>
              </a:rPr>
              <a:t>Auf Vorschlag der </a:t>
            </a:r>
            <a:r>
              <a:rPr lang="de-DE" sz="3200" b="1" dirty="0">
                <a:solidFill>
                  <a:schemeClr val="bg1"/>
                </a:solidFill>
                <a:latin typeface="Chalkboard" panose="03050602040202020205" pitchFamily="66" charset="77"/>
                <a:ea typeface="ＭＳ Ｐゴシック" charset="0"/>
                <a:cs typeface="ＭＳ Ｐゴシック" charset="0"/>
              </a:rPr>
              <a:t>Schulverwaltung </a:t>
            </a:r>
            <a:r>
              <a:rPr lang="de-DE" sz="3200" dirty="0">
                <a:solidFill>
                  <a:schemeClr val="bg1"/>
                </a:solidFill>
                <a:latin typeface="Chalkboard" panose="03050602040202020205" pitchFamily="66" charset="77"/>
                <a:ea typeface="ＭＳ Ｐゴシック" charset="0"/>
                <a:cs typeface="ＭＳ Ｐゴシック" charset="0"/>
              </a:rPr>
              <a:t>werden die Kinder den </a:t>
            </a:r>
            <a:r>
              <a:rPr lang="de-DE" sz="3200" b="1" dirty="0">
                <a:solidFill>
                  <a:schemeClr val="bg1"/>
                </a:solidFill>
                <a:latin typeface="Chalkboard" panose="03050602040202020205" pitchFamily="66" charset="77"/>
                <a:ea typeface="ＭＳ Ｐゴシック" charset="0"/>
                <a:cs typeface="ＭＳ Ｐゴシック" charset="0"/>
              </a:rPr>
              <a:t>Schuleinheiten</a:t>
            </a:r>
            <a:r>
              <a:rPr lang="de-DE" sz="3200" dirty="0">
                <a:solidFill>
                  <a:schemeClr val="bg1"/>
                </a:solidFill>
                <a:latin typeface="Chalkboard" panose="03050602040202020205" pitchFamily="66" charset="77"/>
                <a:ea typeface="ＭＳ Ｐゴシック" charset="0"/>
                <a:cs typeface="ＭＳ Ｐゴシック" charset="0"/>
              </a:rPr>
              <a:t> zugeteilt...</a:t>
            </a:r>
          </a:p>
          <a:p>
            <a:pPr lvl="1">
              <a:buFont typeface="Wingdings" pitchFamily="2" charset="2"/>
              <a:buChar char="ü"/>
            </a:pPr>
            <a:r>
              <a:rPr lang="de-DE" sz="3200" dirty="0">
                <a:solidFill>
                  <a:schemeClr val="bg1"/>
                </a:solidFill>
                <a:latin typeface="Chalkboard" panose="03050602040202020205" pitchFamily="66" charset="77"/>
                <a:ea typeface="ＭＳ Ｐゴシック" charset="0"/>
                <a:cs typeface="ＭＳ Ｐゴシック" charset="0"/>
              </a:rPr>
              <a:t>...aufgrund des Wohnorts und der Anzahl Kinder.</a:t>
            </a:r>
          </a:p>
          <a:p>
            <a:pPr marL="228600" lvl="1" indent="0">
              <a:buNone/>
            </a:pPr>
            <a:r>
              <a:rPr lang="de-DE" sz="3200" dirty="0">
                <a:solidFill>
                  <a:schemeClr val="bg1"/>
                </a:solidFill>
                <a:latin typeface="Chalkboard" panose="03050602040202020205" pitchFamily="66" charset="77"/>
                <a:ea typeface="ＭＳ Ｐゴシック" charset="0"/>
                <a:cs typeface="ＭＳ Ｐゴシック" charset="0"/>
              </a:rPr>
              <a:t>Zuteilungsgesuche können mit der Anmeldung eingereicht werden -&gt; z.B. bei speziellen Betreuungssituationen / gemeinsames Sorgerecht / Tagesmutter</a:t>
            </a:r>
          </a:p>
          <a:p>
            <a:pPr marL="274320" lvl="1" indent="0">
              <a:buNone/>
            </a:pPr>
            <a:endParaRPr lang="de-DE" sz="2200" dirty="0">
              <a:ea typeface="ＭＳ Ｐゴシック" charset="0"/>
              <a:cs typeface="ＭＳ Ｐゴシック" charset="0"/>
            </a:endParaRPr>
          </a:p>
        </p:txBody>
      </p:sp>
    </p:spTree>
    <p:extLst>
      <p:ext uri="{BB962C8B-B14F-4D97-AF65-F5344CB8AC3E}">
        <p14:creationId xmlns:p14="http://schemas.microsoft.com/office/powerpoint/2010/main" val="261653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0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842793" y="2569317"/>
            <a:ext cx="10865223" cy="4003145"/>
          </a:xfrm>
        </p:spPr>
        <p:txBody>
          <a:bodyPr>
            <a:normAutofit/>
          </a:bodyPr>
          <a:lstStyle/>
          <a:p>
            <a:pPr marL="0" indent="0">
              <a:buNone/>
            </a:pPr>
            <a:r>
              <a:rPr lang="de-DE" sz="3200" dirty="0">
                <a:solidFill>
                  <a:schemeClr val="bg1"/>
                </a:solidFill>
                <a:latin typeface="Chalkboard" panose="03050602040202020205" pitchFamily="66" charset="77"/>
                <a:ea typeface="ＭＳ Ｐゴシック" charset="0"/>
                <a:cs typeface="ＭＳ Ｐゴシック" charset="0"/>
              </a:rPr>
              <a:t>Die </a:t>
            </a:r>
            <a:r>
              <a:rPr lang="de-DE" sz="3200" b="1" dirty="0">
                <a:solidFill>
                  <a:schemeClr val="bg1"/>
                </a:solidFill>
                <a:latin typeface="Chalkboard" panose="03050602040202020205" pitchFamily="66" charset="77"/>
                <a:ea typeface="ＭＳ Ｐゴシック" charset="0"/>
                <a:cs typeface="ＭＳ Ｐゴシック" charset="0"/>
              </a:rPr>
              <a:t>Schulleitung</a:t>
            </a:r>
            <a:r>
              <a:rPr lang="de-DE" sz="3200" dirty="0">
                <a:solidFill>
                  <a:schemeClr val="bg1"/>
                </a:solidFill>
                <a:latin typeface="Chalkboard" panose="03050602040202020205" pitchFamily="66" charset="77"/>
                <a:ea typeface="ＭＳ Ｐゴシック" charset="0"/>
                <a:cs typeface="ＭＳ Ｐゴシック" charset="0"/>
              </a:rPr>
              <a:t> ist für die Zuteilung der Kinder in die  einzelnen </a:t>
            </a:r>
            <a:r>
              <a:rPr lang="de-DE" sz="3200" b="1" dirty="0">
                <a:solidFill>
                  <a:schemeClr val="bg1"/>
                </a:solidFill>
                <a:latin typeface="Chalkboard" panose="03050602040202020205" pitchFamily="66" charset="77"/>
                <a:ea typeface="ＭＳ Ｐゴシック" charset="0"/>
                <a:cs typeface="ＭＳ Ｐゴシック" charset="0"/>
              </a:rPr>
              <a:t>Kindergärten innerhalb der Schuleinheit </a:t>
            </a:r>
            <a:r>
              <a:rPr lang="de-DE" sz="3200" dirty="0">
                <a:solidFill>
                  <a:schemeClr val="bg1"/>
                </a:solidFill>
                <a:latin typeface="Chalkboard" panose="03050602040202020205" pitchFamily="66" charset="77"/>
                <a:ea typeface="ＭＳ Ｐゴシック" charset="0"/>
                <a:cs typeface="ＭＳ Ｐゴシック" charset="0"/>
              </a:rPr>
              <a:t>verantwortlich. Die Zuteilung erfolgt gemeinsam mit den Kindergärtnerinnen.</a:t>
            </a:r>
          </a:p>
          <a:p>
            <a:pPr marL="0" indent="0">
              <a:buNone/>
            </a:pPr>
            <a:r>
              <a:rPr lang="de-DE" sz="3200" dirty="0">
                <a:solidFill>
                  <a:schemeClr val="bg1"/>
                </a:solidFill>
                <a:latin typeface="Chalkboard" panose="03050602040202020205" pitchFamily="66" charset="77"/>
                <a:ea typeface="ＭＳ Ｐゴシック" charset="0"/>
                <a:cs typeface="ＭＳ Ｐゴシック" charset="0"/>
              </a:rPr>
              <a:t>...aufgrund des Geschlechts, der Sprache, der Anzahl Kinder, des Schulwegs, etc.</a:t>
            </a:r>
          </a:p>
        </p:txBody>
      </p:sp>
      <p:sp>
        <p:nvSpPr>
          <p:cNvPr id="9" name="Rectangle 2">
            <a:extLst>
              <a:ext uri="{FF2B5EF4-FFF2-40B4-BE49-F238E27FC236}">
                <a16:creationId xmlns:a16="http://schemas.microsoft.com/office/drawing/2014/main" id="{00B93348-DFB5-C64B-8154-7AB6E0515890}"/>
              </a:ext>
            </a:extLst>
          </p:cNvPr>
          <p:cNvSpPr txBox="1">
            <a:spLocks noChangeArrowheads="1"/>
          </p:cNvSpPr>
          <p:nvPr/>
        </p:nvSpPr>
        <p:spPr bwMode="black">
          <a:xfrm>
            <a:off x="842793" y="1455320"/>
            <a:ext cx="10865223" cy="778003"/>
          </a:xfrm>
          <a:prstGeom prst="rect">
            <a:avLst/>
          </a:prstGeom>
          <a:solidFill>
            <a:srgbClr val="FFFFFF"/>
          </a:solidFill>
          <a:ln w="31750" cap="sq">
            <a:solidFill>
              <a:srgbClr val="404040"/>
            </a:solidFill>
            <a:miter lim="800000"/>
          </a:ln>
        </p:spPr>
        <p:txBody>
          <a:bodyPr vert="horz" lIns="182880" tIns="182880" rIns="182880" bIns="182880" rtlCol="0" anchor="t">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algn="l"/>
            <a:r>
              <a:rPr lang="de-DE" sz="3200" dirty="0">
                <a:solidFill>
                  <a:schemeClr val="tx1"/>
                </a:solidFill>
                <a:latin typeface="Chalkboard" panose="03050602040202020205" pitchFamily="66" charset="77"/>
                <a:ea typeface="ＭＳ Ｐゴシック" charset="0"/>
                <a:cs typeface="ＭＳ Ｐゴシック" charset="0"/>
              </a:rPr>
              <a:t>Zuteilung der Kinder IN die </a:t>
            </a:r>
            <a:r>
              <a:rPr lang="de-DE" sz="3200" dirty="0" err="1">
                <a:solidFill>
                  <a:schemeClr val="tx1"/>
                </a:solidFill>
                <a:latin typeface="Chalkboard" panose="03050602040202020205" pitchFamily="66" charset="77"/>
                <a:ea typeface="ＭＳ Ｐゴシック" charset="0"/>
                <a:cs typeface="ＭＳ Ｐゴシック" charset="0"/>
              </a:rPr>
              <a:t>kindergärten</a:t>
            </a:r>
            <a:br>
              <a:rPr lang="de-DE" sz="3200" b="1" u="sng" dirty="0">
                <a:solidFill>
                  <a:schemeClr val="tx1"/>
                </a:solidFill>
                <a:latin typeface="Arial" charset="0"/>
                <a:ea typeface="ＭＳ Ｐゴシック" charset="0"/>
                <a:cs typeface="ＭＳ Ｐゴシック" charset="0"/>
              </a:rPr>
            </a:br>
            <a:endParaRPr lang="de-DE" sz="3200" b="1" u="sng"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2891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770965" y="1869142"/>
            <a:ext cx="10650070" cy="3417561"/>
          </a:xfrm>
        </p:spPr>
        <p:txBody>
          <a:bodyPr>
            <a:noAutofit/>
          </a:bodyPr>
          <a:lstStyle/>
          <a:p>
            <a:pPr>
              <a:buClr>
                <a:schemeClr val="bg1"/>
              </a:buClr>
              <a:buFont typeface="Wingdings" pitchFamily="2" charset="2"/>
              <a:buChar char="ü"/>
            </a:pPr>
            <a:r>
              <a:rPr lang="de-CH" sz="3200" dirty="0">
                <a:latin typeface="Chalkboard" panose="03050602040202020205" pitchFamily="66" charset="77"/>
                <a:ea typeface="ＭＳ Ｐゴシック" charset="0"/>
                <a:cs typeface="Arial"/>
              </a:rPr>
              <a:t> </a:t>
            </a:r>
            <a:r>
              <a:rPr lang="de-DE" sz="3200" dirty="0">
                <a:solidFill>
                  <a:schemeClr val="bg1"/>
                </a:solidFill>
                <a:latin typeface="Chalkboard" panose="03050602040202020205" pitchFamily="66" charset="77"/>
                <a:ea typeface="ＭＳ Ｐゴシック" charset="0"/>
                <a:cs typeface="ＭＳ Ｐゴシック" charset="0"/>
              </a:rPr>
              <a:t>Zuteilungsbrief Ende Mai</a:t>
            </a:r>
          </a:p>
          <a:p>
            <a:pPr>
              <a:buClr>
                <a:schemeClr val="bg1"/>
              </a:buClr>
              <a:buFont typeface="Wingdings" pitchFamily="2" charset="2"/>
              <a:buChar char="ü"/>
            </a:pPr>
            <a:endParaRPr lang="de-DE" sz="3200" dirty="0">
              <a:solidFill>
                <a:schemeClr val="bg1"/>
              </a:solidFill>
              <a:latin typeface="Chalkboard" panose="03050602040202020205" pitchFamily="66" charset="77"/>
              <a:ea typeface="ＭＳ Ｐゴシック" charset="0"/>
              <a:cs typeface="ＭＳ Ｐゴシック" charset="0"/>
            </a:endParaRPr>
          </a:p>
          <a:p>
            <a:pPr>
              <a:buClr>
                <a:schemeClr val="bg1"/>
              </a:buClr>
              <a:buFont typeface="Wingdings" pitchFamily="2" charset="2"/>
              <a:buChar char="ü"/>
            </a:pPr>
            <a:r>
              <a:rPr lang="de-CH" sz="3200" dirty="0">
                <a:solidFill>
                  <a:schemeClr val="bg1"/>
                </a:solidFill>
                <a:latin typeface="Chalkboard" panose="03050602040202020205" pitchFamily="66" charset="77"/>
                <a:cs typeface="Arial"/>
              </a:rPr>
              <a:t> ‘</a:t>
            </a:r>
            <a:r>
              <a:rPr lang="de-DE" sz="3200" dirty="0" err="1">
                <a:solidFill>
                  <a:schemeClr val="bg1"/>
                </a:solidFill>
                <a:latin typeface="Chalkboard" panose="03050602040202020205" pitchFamily="66" charset="77"/>
                <a:ea typeface="ＭＳ Ｐゴシック" charset="0"/>
                <a:cs typeface="ＭＳ Ｐゴシック" charset="0"/>
              </a:rPr>
              <a:t>Bsüechli</a:t>
            </a:r>
            <a:r>
              <a:rPr lang="de-DE" sz="3200" dirty="0">
                <a:solidFill>
                  <a:schemeClr val="bg1"/>
                </a:solidFill>
                <a:latin typeface="Chalkboard" panose="03050602040202020205" pitchFamily="66" charset="77"/>
                <a:ea typeface="ＭＳ Ｐゴシック" charset="0"/>
                <a:cs typeface="ＭＳ Ｐゴシック" charset="0"/>
              </a:rPr>
              <a:t>‘-Nachmittag </a:t>
            </a:r>
            <a:r>
              <a:rPr lang="de-CH" sz="3200" dirty="0">
                <a:solidFill>
                  <a:schemeClr val="bg1"/>
                </a:solidFill>
                <a:latin typeface="Chalkboard" panose="03050602040202020205" pitchFamily="66" charset="77"/>
                <a:ea typeface="ＭＳ Ｐゴシック" charset="0"/>
                <a:cs typeface="Arial"/>
              </a:rPr>
              <a:t>k</a:t>
            </a:r>
            <a:r>
              <a:rPr lang="de-CH" sz="3200" dirty="0">
                <a:solidFill>
                  <a:schemeClr val="bg1"/>
                </a:solidFill>
                <a:latin typeface="Chalkboard" panose="03050602040202020205" pitchFamily="66" charset="77"/>
                <a:cs typeface="Arial"/>
              </a:rPr>
              <a:t>urz vor den Sommerferien</a:t>
            </a:r>
            <a:r>
              <a:rPr lang="de-CH" sz="3200" dirty="0">
                <a:solidFill>
                  <a:schemeClr val="bg1"/>
                </a:solidFill>
                <a:latin typeface="Chalkboard" panose="03050602040202020205" pitchFamily="66" charset="77"/>
                <a:ea typeface="ＭＳ Ｐゴシック" charset="0"/>
                <a:cs typeface="Arial"/>
              </a:rPr>
              <a:t>    Einladung durch zukünftige </a:t>
            </a:r>
            <a:r>
              <a:rPr lang="de-CH" sz="3200" dirty="0" err="1">
                <a:solidFill>
                  <a:schemeClr val="bg1"/>
                </a:solidFill>
                <a:latin typeface="Chalkboard" panose="03050602040202020205" pitchFamily="66" charset="77"/>
                <a:ea typeface="ＭＳ Ｐゴシック" charset="0"/>
                <a:cs typeface="Arial"/>
              </a:rPr>
              <a:t>KiGa</a:t>
            </a:r>
            <a:r>
              <a:rPr lang="de-CH" sz="3200" dirty="0">
                <a:solidFill>
                  <a:schemeClr val="bg1"/>
                </a:solidFill>
                <a:latin typeface="Chalkboard" panose="03050602040202020205" pitchFamily="66" charset="77"/>
                <a:ea typeface="ＭＳ Ｐゴシック" charset="0"/>
                <a:cs typeface="Arial"/>
              </a:rPr>
              <a:t>-Lehrperson</a:t>
            </a:r>
          </a:p>
          <a:p>
            <a:pPr marL="0" indent="0">
              <a:buClr>
                <a:schemeClr val="tx1"/>
              </a:buClr>
              <a:buNone/>
            </a:pPr>
            <a:endParaRPr lang="de-CH" sz="3200" dirty="0">
              <a:latin typeface="Chalkboard" panose="03050602040202020205" pitchFamily="66" charset="77"/>
              <a:ea typeface="ＭＳ Ｐゴシック" charset="0"/>
              <a:cs typeface="Arial"/>
            </a:endParaRPr>
          </a:p>
        </p:txBody>
      </p:sp>
      <p:sp>
        <p:nvSpPr>
          <p:cNvPr id="4" name="Textfeld 3">
            <a:extLst>
              <a:ext uri="{FF2B5EF4-FFF2-40B4-BE49-F238E27FC236}">
                <a16:creationId xmlns:a16="http://schemas.microsoft.com/office/drawing/2014/main" id="{FFACB12C-35AA-2448-A531-DC097CC5CEA5}"/>
              </a:ext>
            </a:extLst>
          </p:cNvPr>
          <p:cNvSpPr txBox="1"/>
          <p:nvPr/>
        </p:nvSpPr>
        <p:spPr>
          <a:xfrm>
            <a:off x="3509964" y="1371601"/>
            <a:ext cx="184731" cy="646331"/>
          </a:xfrm>
          <a:prstGeom prst="rect">
            <a:avLst/>
          </a:prstGeom>
          <a:noFill/>
        </p:spPr>
        <p:txBody>
          <a:bodyPr wrap="none" rtlCol="0">
            <a:spAutoFit/>
          </a:bodyPr>
          <a:lstStyle/>
          <a:p>
            <a:endParaRPr lang="de-DE" dirty="0"/>
          </a:p>
          <a:p>
            <a:endParaRPr lang="de-DE" dirty="0"/>
          </a:p>
        </p:txBody>
      </p:sp>
    </p:spTree>
    <p:extLst>
      <p:ext uri="{BB962C8B-B14F-4D97-AF65-F5344CB8AC3E}">
        <p14:creationId xmlns:p14="http://schemas.microsoft.com/office/powerpoint/2010/main" val="64889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47166" y="1454209"/>
            <a:ext cx="4166268" cy="778003"/>
          </a:xfrm>
        </p:spPr>
        <p:txBody>
          <a:bodyPr anchor="t">
            <a:normAutofit fontScale="90000"/>
          </a:bodyPr>
          <a:lstStyle/>
          <a:p>
            <a:pPr algn="l" eaLnBrk="1" hangingPunct="1"/>
            <a:r>
              <a:rPr lang="de-DE" sz="3600" dirty="0">
                <a:latin typeface="Chalkboard" panose="03050602040202020205" pitchFamily="66" charset="77"/>
                <a:ea typeface="ＭＳ Ｐゴシック" charset="0"/>
                <a:cs typeface="ＭＳ Ｐゴシック" charset="0"/>
              </a:rPr>
              <a:t>Rückstellungen</a:t>
            </a:r>
            <a:br>
              <a:rPr lang="de-DE" sz="2400" b="1" u="sng" dirty="0">
                <a:solidFill>
                  <a:schemeClr val="tx1"/>
                </a:solidFill>
                <a:latin typeface="Arial" charset="0"/>
                <a:ea typeface="ＭＳ Ｐゴシック" charset="0"/>
                <a:cs typeface="ＭＳ Ｐゴシック" charset="0"/>
              </a:rPr>
            </a:br>
            <a:endParaRPr lang="de-DE" sz="2400" b="1" u="sng" dirty="0">
              <a:solidFill>
                <a:schemeClr val="tx1"/>
              </a:solidFill>
              <a:latin typeface="Arial" charset="0"/>
              <a:ea typeface="ＭＳ Ｐゴシック" charset="0"/>
              <a:cs typeface="ＭＳ Ｐゴシック" charset="0"/>
            </a:endParaRPr>
          </a:p>
        </p:txBody>
      </p:sp>
      <p:sp>
        <p:nvSpPr>
          <p:cNvPr id="2" name="Rectangle 3">
            <a:extLst>
              <a:ext uri="{FF2B5EF4-FFF2-40B4-BE49-F238E27FC236}">
                <a16:creationId xmlns:a16="http://schemas.microsoft.com/office/drawing/2014/main" id="{E2FE9E88-626E-CD5C-77EB-8F1F076A454A}"/>
              </a:ext>
            </a:extLst>
          </p:cNvPr>
          <p:cNvSpPr txBox="1">
            <a:spLocks noChangeArrowheads="1"/>
          </p:cNvSpPr>
          <p:nvPr/>
        </p:nvSpPr>
        <p:spPr>
          <a:xfrm>
            <a:off x="770965" y="2917008"/>
            <a:ext cx="10650070" cy="341756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Clr>
                <a:schemeClr val="bg1"/>
              </a:buClr>
              <a:buFont typeface="Wingdings" pitchFamily="2" charset="2"/>
              <a:buChar char="ü"/>
            </a:pPr>
            <a:r>
              <a:rPr lang="de-CH" sz="3200" dirty="0">
                <a:latin typeface="Chalkboard" panose="03050602040202020205" pitchFamily="66" charset="77"/>
                <a:ea typeface="ＭＳ Ｐゴシック" charset="0"/>
                <a:cs typeface="Arial"/>
              </a:rPr>
              <a:t> </a:t>
            </a:r>
            <a:r>
              <a:rPr lang="de-DE" sz="3200" dirty="0">
                <a:solidFill>
                  <a:schemeClr val="bg1"/>
                </a:solidFill>
                <a:latin typeface="Chalkboard" panose="03050602040202020205" pitchFamily="66" charset="77"/>
                <a:ea typeface="ＭＳ Ｐゴシック" charset="0"/>
                <a:cs typeface="ＭＳ Ｐゴシック" charset="0"/>
              </a:rPr>
              <a:t>Stichtag für den Kindergarteneintritt ist der 31. Juli.</a:t>
            </a:r>
          </a:p>
          <a:p>
            <a:pPr>
              <a:buClr>
                <a:schemeClr val="bg1"/>
              </a:buClr>
              <a:buSzPct val="100000"/>
              <a:buFont typeface="Wingdings" pitchFamily="2" charset="2"/>
              <a:buChar char="ü"/>
            </a:pPr>
            <a:r>
              <a:rPr lang="de-CH" sz="3200" dirty="0">
                <a:solidFill>
                  <a:schemeClr val="bg1"/>
                </a:solidFill>
                <a:latin typeface="Chalkboard" panose="03050602040202020205" pitchFamily="66" charset="77"/>
                <a:cs typeface="Arial"/>
              </a:rPr>
              <a:t> Falls Sie noch unsicher sind, ob Sie Ihr Kind einschu</a:t>
            </a:r>
            <a:r>
              <a:rPr lang="de-CH" sz="3200" dirty="0">
                <a:solidFill>
                  <a:schemeClr val="bg1"/>
                </a:solidFill>
                <a:latin typeface="Chalkboard" panose="03050602040202020205" pitchFamily="66" charset="77"/>
                <a:ea typeface="ＭＳ Ｐゴシック" charset="0"/>
                <a:cs typeface="Arial"/>
              </a:rPr>
              <a:t>len  </a:t>
            </a:r>
            <a:br>
              <a:rPr lang="de-CH" sz="3200" dirty="0">
                <a:solidFill>
                  <a:schemeClr val="bg1"/>
                </a:solidFill>
                <a:latin typeface="Chalkboard" panose="03050602040202020205" pitchFamily="66" charset="77"/>
                <a:ea typeface="ＭＳ Ｐゴシック" charset="0"/>
                <a:cs typeface="Arial"/>
              </a:rPr>
            </a:br>
            <a:r>
              <a:rPr lang="de-CH" sz="3200" dirty="0">
                <a:solidFill>
                  <a:schemeClr val="bg1"/>
                </a:solidFill>
                <a:latin typeface="Chalkboard" panose="03050602040202020205" pitchFamily="66" charset="77"/>
                <a:ea typeface="ＭＳ Ｐゴシック" charset="0"/>
                <a:cs typeface="Arial"/>
              </a:rPr>
              <a:t>  wollen, reichen Sie ein entsprechendes Gesuch bei der </a:t>
            </a:r>
            <a:br>
              <a:rPr lang="de-CH" sz="3200" dirty="0">
                <a:solidFill>
                  <a:schemeClr val="bg1"/>
                </a:solidFill>
                <a:latin typeface="Chalkboard" panose="03050602040202020205" pitchFamily="66" charset="77"/>
                <a:ea typeface="ＭＳ Ｐゴシック" charset="0"/>
                <a:cs typeface="Arial"/>
              </a:rPr>
            </a:br>
            <a:r>
              <a:rPr lang="de-CH" sz="3200" dirty="0">
                <a:solidFill>
                  <a:schemeClr val="bg1"/>
                </a:solidFill>
                <a:latin typeface="Chalkboard" panose="03050602040202020205" pitchFamily="66" charset="77"/>
                <a:ea typeface="ＭＳ Ｐゴシック" charset="0"/>
                <a:cs typeface="Arial"/>
              </a:rPr>
              <a:t>  Schulverwaltung ein.</a:t>
            </a:r>
          </a:p>
          <a:p>
            <a:pPr>
              <a:buClr>
                <a:schemeClr val="bg1"/>
              </a:buClr>
              <a:buSzPct val="100000"/>
              <a:buFont typeface="Wingdings" pitchFamily="2" charset="2"/>
              <a:buChar char="ü"/>
            </a:pPr>
            <a:r>
              <a:rPr lang="de-CH" sz="3200" dirty="0">
                <a:solidFill>
                  <a:schemeClr val="bg1"/>
                </a:solidFill>
                <a:latin typeface="Chalkboard" panose="03050602040202020205" pitchFamily="66" charset="77"/>
                <a:ea typeface="ＭＳ Ｐゴシック" charset="0"/>
                <a:cs typeface="Arial"/>
              </a:rPr>
              <a:t> Ein ärztliches Gutachten ist nicht nötig.</a:t>
            </a:r>
          </a:p>
        </p:txBody>
      </p:sp>
    </p:spTree>
    <p:extLst>
      <p:ext uri="{BB962C8B-B14F-4D97-AF65-F5344CB8AC3E}">
        <p14:creationId xmlns:p14="http://schemas.microsoft.com/office/powerpoint/2010/main" val="316366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B1A053D-1FA6-CE4C-8C9D-550BAAC5E6AF}"/>
              </a:ext>
            </a:extLst>
          </p:cNvPr>
          <p:cNvSpPr txBox="1"/>
          <p:nvPr/>
        </p:nvSpPr>
        <p:spPr>
          <a:xfrm>
            <a:off x="921184" y="2314742"/>
            <a:ext cx="9688546" cy="2954655"/>
          </a:xfrm>
          <a:prstGeom prst="rect">
            <a:avLst/>
          </a:prstGeom>
          <a:noFill/>
        </p:spPr>
        <p:txBody>
          <a:bodyPr wrap="square" rtlCol="0">
            <a:spAutoFit/>
          </a:bodyPr>
          <a:lstStyle/>
          <a:p>
            <a:r>
              <a:rPr lang="de-DE" sz="3600" dirty="0">
                <a:solidFill>
                  <a:schemeClr val="bg1"/>
                </a:solidFill>
                <a:latin typeface="Chalkboard" panose="03050602040202020205" pitchFamily="66" charset="77"/>
              </a:rPr>
              <a:t>‚</a:t>
            </a:r>
            <a:r>
              <a:rPr lang="de-DE" sz="4400" dirty="0">
                <a:solidFill>
                  <a:schemeClr val="bg1"/>
                </a:solidFill>
                <a:latin typeface="Chalkboard" panose="03050602040202020205" pitchFamily="66" charset="77"/>
              </a:rPr>
              <a:t>Unser Ziel ist es, Ihr Kind im selbständigen Denken, Lernen und Handeln zu fördern.‘</a:t>
            </a:r>
          </a:p>
          <a:p>
            <a:br>
              <a:rPr lang="de-DE" sz="3600" dirty="0">
                <a:solidFill>
                  <a:srgbClr val="002060"/>
                </a:solidFill>
                <a:latin typeface="Chalkboard" panose="03050602040202020205" pitchFamily="66" charset="77"/>
              </a:rPr>
            </a:br>
            <a:r>
              <a:rPr lang="de-DE" dirty="0">
                <a:solidFill>
                  <a:schemeClr val="bg1"/>
                </a:solidFill>
                <a:latin typeface="Chalkboard" panose="03050602040202020205" pitchFamily="66" charset="77"/>
              </a:rPr>
              <a:t>Aus dem Leitbild der Schule Stäfa, vollständig auf: </a:t>
            </a:r>
            <a:r>
              <a:rPr lang="de-DE" dirty="0" err="1">
                <a:solidFill>
                  <a:schemeClr val="bg1"/>
                </a:solidFill>
                <a:latin typeface="Chalkboard" panose="03050602040202020205" pitchFamily="66" charset="77"/>
              </a:rPr>
              <a:t>www.schulestaefa.ch</a:t>
            </a:r>
            <a:endParaRPr lang="de-DE" dirty="0">
              <a:solidFill>
                <a:schemeClr val="bg1"/>
              </a:solidFill>
              <a:latin typeface="Chalkboard" panose="03050602040202020205" pitchFamily="66" charset="77"/>
            </a:endParaRPr>
          </a:p>
        </p:txBody>
      </p:sp>
    </p:spTree>
    <p:extLst>
      <p:ext uri="{BB962C8B-B14F-4D97-AF65-F5344CB8AC3E}">
        <p14:creationId xmlns:p14="http://schemas.microsoft.com/office/powerpoint/2010/main" val="1915647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F7ED61C-9FEE-4F9B-A84B-471025039152}"/>
              </a:ext>
            </a:extLst>
          </p:cNvPr>
          <p:cNvPicPr>
            <a:picLocks noChangeAspect="1"/>
          </p:cNvPicPr>
          <p:nvPr/>
        </p:nvPicPr>
        <p:blipFill>
          <a:blip r:embed="rId3"/>
          <a:stretch>
            <a:fillRect/>
          </a:stretch>
        </p:blipFill>
        <p:spPr>
          <a:xfrm>
            <a:off x="1012170" y="751771"/>
            <a:ext cx="6092642" cy="5503606"/>
          </a:xfrm>
          <a:prstGeom prst="rect">
            <a:avLst/>
          </a:prstGeom>
        </p:spPr>
      </p:pic>
    </p:spTree>
    <p:extLst>
      <p:ext uri="{BB962C8B-B14F-4D97-AF65-F5344CB8AC3E}">
        <p14:creationId xmlns:p14="http://schemas.microsoft.com/office/powerpoint/2010/main" val="1248309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Rectangle 2"/>
          <p:cNvSpPr txBox="1">
            <a:spLocks noChangeArrowheads="1"/>
          </p:cNvSpPr>
          <p:nvPr/>
        </p:nvSpPr>
        <p:spPr>
          <a:xfrm>
            <a:off x="865092" y="1524580"/>
            <a:ext cx="10847295" cy="4849325"/>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de-DE" sz="3200" dirty="0">
                <a:solidFill>
                  <a:schemeClr val="bg1"/>
                </a:solidFill>
                <a:latin typeface="Chalkboard" panose="03050602040202020205" pitchFamily="66" charset="77"/>
                <a:ea typeface="ＭＳ Ｐゴシック" charset="0"/>
                <a:cs typeface="ＭＳ Ｐゴシック" charset="0"/>
              </a:rPr>
              <a:t>Was wird auf Ihr Kind zukommen? </a:t>
            </a:r>
          </a:p>
          <a:p>
            <a:pPr algn="l"/>
            <a:r>
              <a:rPr lang="de-DE" sz="3200" dirty="0">
                <a:solidFill>
                  <a:schemeClr val="bg1"/>
                </a:solidFill>
                <a:latin typeface="Chalkboard" panose="03050602040202020205" pitchFamily="66" charset="77"/>
                <a:ea typeface="ＭＳ Ｐゴシック" charset="0"/>
                <a:cs typeface="ＭＳ Ｐゴシック" charset="0"/>
              </a:rPr>
              <a:t>Was wird von ihm erwartet?</a:t>
            </a:r>
          </a:p>
          <a:p>
            <a:pPr algn="l"/>
            <a:endParaRPr lang="de-DE" sz="3200" dirty="0">
              <a:solidFill>
                <a:schemeClr val="bg1"/>
              </a:solidFill>
              <a:latin typeface="Chalkboard" panose="03050602040202020205" pitchFamily="66" charset="77"/>
              <a:ea typeface="ＭＳ Ｐゴシック" charset="0"/>
              <a:cs typeface="ＭＳ Ｐゴシック" charset="0"/>
            </a:endParaRPr>
          </a:p>
          <a:p>
            <a:pPr marL="457200" indent="-457200" algn="l">
              <a:lnSpc>
                <a:spcPct val="150000"/>
              </a:lnSpc>
              <a:buFont typeface="Wingdings" pitchFamily="2" charset="2"/>
              <a:buChar char="ü"/>
            </a:pPr>
            <a:r>
              <a:rPr lang="de-CH" sz="3200" dirty="0">
                <a:solidFill>
                  <a:schemeClr val="bg1"/>
                </a:solidFill>
                <a:latin typeface="Chalkboard" panose="03050602040202020205" pitchFamily="66" charset="77"/>
              </a:rPr>
              <a:t>Erster Ablösungsschritt von den Eltern</a:t>
            </a:r>
          </a:p>
          <a:p>
            <a:pPr marL="457200" indent="-457200" algn="l">
              <a:lnSpc>
                <a:spcPct val="150000"/>
              </a:lnSpc>
              <a:buFont typeface="Wingdings" pitchFamily="2" charset="2"/>
              <a:buChar char="ü"/>
            </a:pPr>
            <a:r>
              <a:rPr lang="de-CH" sz="3200" dirty="0">
                <a:solidFill>
                  <a:schemeClr val="bg1"/>
                </a:solidFill>
                <a:latin typeface="Chalkboard" panose="03050602040202020205" pitchFamily="66" charset="77"/>
              </a:rPr>
              <a:t>Sich in eine Gruppe einfügen</a:t>
            </a:r>
          </a:p>
          <a:p>
            <a:pPr marL="457200" indent="-457200" algn="l">
              <a:lnSpc>
                <a:spcPct val="150000"/>
              </a:lnSpc>
              <a:buFont typeface="Wingdings" pitchFamily="2" charset="2"/>
              <a:buChar char="ü"/>
            </a:pPr>
            <a:r>
              <a:rPr lang="de-CH" sz="3200" dirty="0">
                <a:solidFill>
                  <a:schemeClr val="bg1"/>
                </a:solidFill>
                <a:latin typeface="Chalkboard" panose="03050602040202020205" pitchFamily="66" charset="77"/>
              </a:rPr>
              <a:t>Neuer Tagesablauf und Regeln kennen lernen</a:t>
            </a:r>
          </a:p>
          <a:p>
            <a:pPr marL="514350" indent="-514350" algn="l">
              <a:lnSpc>
                <a:spcPct val="150000"/>
              </a:lnSpc>
              <a:buFont typeface="Wingdings" pitchFamily="2" charset="2"/>
              <a:buChar char="ü"/>
            </a:pPr>
            <a:r>
              <a:rPr lang="de-CH" sz="3200" dirty="0">
                <a:solidFill>
                  <a:schemeClr val="bg1"/>
                </a:solidFill>
                <a:latin typeface="Chalkboard" panose="03050602040202020205" pitchFamily="66" charset="77"/>
              </a:rPr>
              <a:t>Durchhaltevermögen</a:t>
            </a:r>
          </a:p>
          <a:p>
            <a:pPr algn="l"/>
            <a:endParaRPr lang="de-DE" sz="3200" dirty="0">
              <a:latin typeface="Arial" charset="0"/>
              <a:ea typeface="ＭＳ Ｐゴシック" charset="0"/>
              <a:cs typeface="ＭＳ Ｐゴシック" charset="0"/>
            </a:endParaRPr>
          </a:p>
          <a:p>
            <a:pPr algn="l"/>
            <a:endParaRPr lang="de-DE" sz="32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55575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9395" name="Rectangle 3"/>
          <p:cNvSpPr>
            <a:spLocks noGrp="1" noChangeArrowheads="1"/>
          </p:cNvSpPr>
          <p:nvPr>
            <p:ph type="body" sz="half" idx="1"/>
          </p:nvPr>
        </p:nvSpPr>
        <p:spPr>
          <a:xfrm>
            <a:off x="2999656" y="1783398"/>
            <a:ext cx="1296144" cy="3157771"/>
          </a:xfrm>
        </p:spPr>
        <p:txBody>
          <a:bodyPr>
            <a:normAutofit/>
          </a:bodyPr>
          <a:lstStyle/>
          <a:p>
            <a:pPr eaLnBrk="1" hangingPunct="1">
              <a:buFontTx/>
              <a:buNone/>
            </a:pPr>
            <a:endParaRPr lang="de-CH" sz="4000" dirty="0">
              <a:latin typeface="Arial" charset="0"/>
              <a:ea typeface="ＭＳ Ｐゴシック" charset="0"/>
              <a:cs typeface="ＭＳ Ｐゴシック" charset="0"/>
            </a:endParaRPr>
          </a:p>
          <a:p>
            <a:pPr eaLnBrk="1" hangingPunct="1">
              <a:buFontTx/>
              <a:buNone/>
            </a:pPr>
            <a:endParaRPr lang="de-DE" sz="2800" dirty="0">
              <a:latin typeface="Arial" charset="0"/>
              <a:ea typeface="ＭＳ Ｐゴシック" charset="0"/>
              <a:cs typeface="ＭＳ Ｐゴシック" charset="0"/>
            </a:endParaRPr>
          </a:p>
        </p:txBody>
      </p:sp>
      <p:pic>
        <p:nvPicPr>
          <p:cNvPr id="7" name="Inhaltsplatzhalter 6">
            <a:extLst>
              <a:ext uri="{FF2B5EF4-FFF2-40B4-BE49-F238E27FC236}">
                <a16:creationId xmlns:a16="http://schemas.microsoft.com/office/drawing/2014/main" id="{DAC05D04-68CF-D04E-A149-7CFF8D518FA4}"/>
              </a:ext>
            </a:extLst>
          </p:cNvPr>
          <p:cNvPicPr>
            <a:picLocks noGrp="1" noChangeAspect="1"/>
          </p:cNvPicPr>
          <p:nvPr>
            <p:ph sz="quarter" idx="2"/>
          </p:nvPr>
        </p:nvPicPr>
        <p:blipFill>
          <a:blip r:embed="rId3"/>
          <a:stretch>
            <a:fillRect/>
          </a:stretch>
        </p:blipFill>
        <p:spPr>
          <a:xfrm>
            <a:off x="816678" y="1393553"/>
            <a:ext cx="6417839" cy="4813380"/>
          </a:xfrm>
        </p:spPr>
      </p:pic>
    </p:spTree>
    <p:extLst>
      <p:ext uri="{BB962C8B-B14F-4D97-AF65-F5344CB8AC3E}">
        <p14:creationId xmlns:p14="http://schemas.microsoft.com/office/powerpoint/2010/main" val="608812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Rectangle 2"/>
          <p:cNvSpPr txBox="1">
            <a:spLocks noChangeArrowheads="1"/>
          </p:cNvSpPr>
          <p:nvPr/>
        </p:nvSpPr>
        <p:spPr>
          <a:xfrm>
            <a:off x="578223" y="1052736"/>
            <a:ext cx="10838329" cy="5147959"/>
          </a:xfrm>
          <a:prstGeom prst="rect">
            <a:avLst/>
          </a:prstGeom>
        </p:spPr>
        <p:txBody>
          <a:bodyPr>
            <a:norm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de-DE" sz="3200" dirty="0">
                <a:solidFill>
                  <a:schemeClr val="bg1"/>
                </a:solidFill>
                <a:latin typeface="Chalkboard" panose="03050602040202020205" pitchFamily="66" charset="77"/>
                <a:ea typeface="ＭＳ Ｐゴシック" charset="0"/>
                <a:cs typeface="ＭＳ Ｐゴシック" charset="0"/>
              </a:rPr>
              <a:t>Vorbereitung und Unterstützung</a:t>
            </a:r>
          </a:p>
          <a:p>
            <a:pPr algn="l"/>
            <a:endParaRPr lang="de-DE" sz="3200" dirty="0">
              <a:solidFill>
                <a:schemeClr val="bg1"/>
              </a:solidFill>
              <a:latin typeface="Chalkboard" panose="03050602040202020205" pitchFamily="66" charset="77"/>
              <a:ea typeface="ＭＳ Ｐゴシック" charset="0"/>
              <a:cs typeface="ＭＳ Ｐゴシック" charset="0"/>
            </a:endParaRPr>
          </a:p>
          <a:p>
            <a:pPr marL="457200" indent="-457200" algn="l">
              <a:buFont typeface="Wingdings" pitchFamily="2" charset="2"/>
              <a:buChar char="ü"/>
            </a:pPr>
            <a:r>
              <a:rPr lang="de-CH" sz="3200" dirty="0">
                <a:solidFill>
                  <a:schemeClr val="bg1"/>
                </a:solidFill>
                <a:latin typeface="Chalkboard" panose="03050602040202020205" pitchFamily="66" charset="77"/>
              </a:rPr>
              <a:t>An- und Ausziehen von Jacken und Schuhen üben</a:t>
            </a:r>
          </a:p>
          <a:p>
            <a:pPr marL="457200" indent="-457200" algn="l">
              <a:buFont typeface="Wingdings" pitchFamily="2" charset="2"/>
              <a:buChar char="ü"/>
            </a:pPr>
            <a:r>
              <a:rPr lang="de-CH" sz="3200" dirty="0">
                <a:solidFill>
                  <a:schemeClr val="bg1"/>
                </a:solidFill>
                <a:latin typeface="Chalkboard" panose="03050602040202020205" pitchFamily="66" charset="77"/>
              </a:rPr>
              <a:t>Selbständigkeit auf der Toilette inklusive Hände waschen</a:t>
            </a:r>
          </a:p>
          <a:p>
            <a:pPr marL="457200" indent="-457200" algn="l">
              <a:buFont typeface="Wingdings" pitchFamily="2" charset="2"/>
              <a:buChar char="ü"/>
            </a:pPr>
            <a:r>
              <a:rPr lang="de-CH" sz="3200" dirty="0">
                <a:solidFill>
                  <a:schemeClr val="bg1"/>
                </a:solidFill>
                <a:latin typeface="Chalkboard" panose="03050602040202020205" pitchFamily="66" charset="77"/>
              </a:rPr>
              <a:t>Einen Stift richtig halten und etwas Zeichnen /mit der Schere schneiden</a:t>
            </a:r>
          </a:p>
          <a:p>
            <a:pPr marL="457200" indent="-457200" algn="l">
              <a:buFont typeface="Wingdings" pitchFamily="2" charset="2"/>
              <a:buChar char="ü"/>
            </a:pPr>
            <a:r>
              <a:rPr lang="de-CH" sz="3200" dirty="0">
                <a:solidFill>
                  <a:schemeClr val="bg1"/>
                </a:solidFill>
                <a:latin typeface="Chalkboard" panose="03050602040202020205" pitchFamily="66" charset="77"/>
              </a:rPr>
              <a:t>Spielsachen aufräumen üben (miteinander)</a:t>
            </a:r>
          </a:p>
          <a:p>
            <a:pPr marL="457200" indent="-457200" algn="l">
              <a:buFont typeface="Wingdings" pitchFamily="2" charset="2"/>
              <a:buChar char="ü"/>
            </a:pPr>
            <a:r>
              <a:rPr lang="de-CH" sz="3200" dirty="0">
                <a:solidFill>
                  <a:schemeClr val="bg1"/>
                </a:solidFill>
                <a:latin typeface="Chalkboard" panose="03050602040202020205" pitchFamily="66" charset="77"/>
              </a:rPr>
              <a:t>Einen Morgen lang ohne Eltern sein</a:t>
            </a:r>
          </a:p>
          <a:p>
            <a:pPr marL="457200" indent="-457200" algn="l">
              <a:buFont typeface="Wingdings" pitchFamily="2" charset="2"/>
              <a:buChar char="ü"/>
            </a:pPr>
            <a:r>
              <a:rPr lang="de-CH" sz="3200" dirty="0">
                <a:solidFill>
                  <a:schemeClr val="bg1"/>
                </a:solidFill>
                <a:latin typeface="Chalkboard" panose="03050602040202020205" pitchFamily="66" charset="77"/>
              </a:rPr>
              <a:t>Ein wenig Deutsch sprechen</a:t>
            </a:r>
          </a:p>
        </p:txBody>
      </p:sp>
    </p:spTree>
    <p:extLst>
      <p:ext uri="{BB962C8B-B14F-4D97-AF65-F5344CB8AC3E}">
        <p14:creationId xmlns:p14="http://schemas.microsoft.com/office/powerpoint/2010/main" val="414469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0E2B6A7-B335-164D-9988-D7CE885A6394}"/>
              </a:ext>
            </a:extLst>
          </p:cNvPr>
          <p:cNvSpPr>
            <a:spLocks noGrp="1"/>
          </p:cNvSpPr>
          <p:nvPr>
            <p:ph type="title"/>
          </p:nvPr>
        </p:nvSpPr>
        <p:spPr>
          <a:xfrm>
            <a:off x="921599" y="681318"/>
            <a:ext cx="5846064" cy="1049497"/>
          </a:xfrm>
        </p:spPr>
        <p:txBody>
          <a:bodyPr>
            <a:normAutofit/>
          </a:bodyPr>
          <a:lstStyle/>
          <a:p>
            <a:r>
              <a:rPr lang="de-DE" sz="3200" dirty="0">
                <a:latin typeface="Chalkboard" panose="03050602040202020205" pitchFamily="66" charset="77"/>
              </a:rPr>
              <a:t>Lehrplan 21 - Zyklus 1</a:t>
            </a:r>
          </a:p>
        </p:txBody>
      </p:sp>
      <p:sp>
        <p:nvSpPr>
          <p:cNvPr id="67587" name="Rectangle 3"/>
          <p:cNvSpPr>
            <a:spLocks noGrp="1" noChangeArrowheads="1"/>
          </p:cNvSpPr>
          <p:nvPr>
            <p:ph idx="1"/>
          </p:nvPr>
        </p:nvSpPr>
        <p:spPr>
          <a:xfrm>
            <a:off x="911007" y="2040097"/>
            <a:ext cx="10572782" cy="4295166"/>
          </a:xfrm>
        </p:spPr>
        <p:txBody>
          <a:bodyPr>
            <a:normAutofit/>
          </a:bodyPr>
          <a:lstStyle/>
          <a:p>
            <a:pPr marL="0" indent="0">
              <a:buNone/>
            </a:pPr>
            <a:r>
              <a:rPr lang="de-DE" sz="3200" dirty="0">
                <a:solidFill>
                  <a:schemeClr val="bg1"/>
                </a:solidFill>
                <a:latin typeface="Chalkboard" panose="03050602040202020205" pitchFamily="66" charset="77"/>
              </a:rPr>
              <a:t>Der Kindergarten bildet bis und mit der zweiten Klasse den ersten Zyklus. </a:t>
            </a:r>
          </a:p>
          <a:p>
            <a:pPr marL="0" indent="0">
              <a:buNone/>
            </a:pPr>
            <a:r>
              <a:rPr lang="de-DE" sz="3200" dirty="0">
                <a:solidFill>
                  <a:schemeClr val="bg1"/>
                </a:solidFill>
                <a:latin typeface="Chalkboard" panose="03050602040202020205" pitchFamily="66" charset="77"/>
              </a:rPr>
              <a:t>Im Lehrplan sind Kompetenzen beschrieben, welche in verschiedenen Lernwelten des Kindergartens entwickelt und gefördert werden. </a:t>
            </a:r>
          </a:p>
          <a:p>
            <a:pPr marL="0" indent="0">
              <a:buNone/>
            </a:pPr>
            <a:r>
              <a:rPr lang="de-DE" sz="3200" dirty="0">
                <a:solidFill>
                  <a:schemeClr val="bg1"/>
                </a:solidFill>
                <a:latin typeface="Chalkboard" panose="03050602040202020205" pitchFamily="66" charset="77"/>
              </a:rPr>
              <a:t>Die Kinder lernen spielerisch und ganzheitlich mit all ihren Sinnen.</a:t>
            </a:r>
          </a:p>
          <a:p>
            <a:pPr eaLnBrk="1" hangingPunct="1">
              <a:buFontTx/>
              <a:buNone/>
            </a:pPr>
            <a:endParaRPr lang="de-DE"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02868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3371850" y="773115"/>
            <a:ext cx="18466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endParaRPr lang="de-CH" sz="2400"/>
          </a:p>
        </p:txBody>
      </p:sp>
      <p:sp>
        <p:nvSpPr>
          <p:cNvPr id="26627" name="Rectangle 3"/>
          <p:cNvSpPr>
            <a:spLocks noChangeArrowheads="1"/>
          </p:cNvSpPr>
          <p:nvPr/>
        </p:nvSpPr>
        <p:spPr bwMode="auto">
          <a:xfrm>
            <a:off x="965947" y="1826451"/>
            <a:ext cx="10260105" cy="4093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457200" indent="-457200" eaLnBrk="0" hangingPunct="0">
              <a:lnSpc>
                <a:spcPct val="150000"/>
              </a:lnSpc>
              <a:buFont typeface="Wingdings" pitchFamily="2" charset="2"/>
              <a:buChar char="ü"/>
            </a:pPr>
            <a:r>
              <a:rPr lang="de-DE" sz="3200" dirty="0">
                <a:solidFill>
                  <a:schemeClr val="bg1"/>
                </a:solidFill>
                <a:latin typeface="Chalkboard" panose="03050602040202020205" pitchFamily="66" charset="77"/>
              </a:rPr>
              <a:t>Schule Stäfa &amp; Schuleinheiten</a:t>
            </a:r>
          </a:p>
          <a:p>
            <a:pPr marL="457200" indent="-457200" eaLnBrk="0" hangingPunct="0">
              <a:lnSpc>
                <a:spcPct val="150000"/>
              </a:lnSpc>
              <a:buFont typeface="Wingdings" pitchFamily="2" charset="2"/>
              <a:buChar char="ü"/>
            </a:pPr>
            <a:r>
              <a:rPr lang="de-DE" sz="3200" dirty="0">
                <a:solidFill>
                  <a:schemeClr val="bg1"/>
                </a:solidFill>
                <a:latin typeface="Chalkboard" panose="03050602040202020205" pitchFamily="66" charset="77"/>
              </a:rPr>
              <a:t>Die Kindergartenstufe</a:t>
            </a:r>
          </a:p>
          <a:p>
            <a:pPr marL="457200" indent="-457200" eaLnBrk="0" hangingPunct="0">
              <a:lnSpc>
                <a:spcPct val="150000"/>
              </a:lnSpc>
              <a:buFont typeface="Wingdings" pitchFamily="2" charset="2"/>
              <a:buChar char="ü"/>
            </a:pPr>
            <a:r>
              <a:rPr lang="de-DE" sz="3200" dirty="0">
                <a:solidFill>
                  <a:schemeClr val="bg1"/>
                </a:solidFill>
                <a:latin typeface="Chalkboard" panose="03050602040202020205" pitchFamily="66" charset="77"/>
              </a:rPr>
              <a:t>Schulergänzende Tagesstruktur (Mikado)</a:t>
            </a:r>
          </a:p>
          <a:p>
            <a:pPr marL="457200" indent="-457200" eaLnBrk="0" hangingPunct="0">
              <a:lnSpc>
                <a:spcPct val="150000"/>
              </a:lnSpc>
              <a:buFont typeface="Wingdings" pitchFamily="2" charset="2"/>
              <a:buChar char="ü"/>
            </a:pPr>
            <a:r>
              <a:rPr lang="de-DE" altLang="ja-JP" sz="3200" dirty="0">
                <a:solidFill>
                  <a:schemeClr val="bg1"/>
                </a:solidFill>
                <a:latin typeface="Chalkboard" panose="03050602040202020205" pitchFamily="66" charset="77"/>
              </a:rPr>
              <a:t>Schulwegsicherheit</a:t>
            </a:r>
            <a:r>
              <a:rPr lang="de-DE" sz="3200" dirty="0">
                <a:solidFill>
                  <a:schemeClr val="bg1"/>
                </a:solidFill>
                <a:latin typeface="Chalkboard" panose="03050602040202020205" pitchFamily="66" charset="77"/>
              </a:rPr>
              <a:t> </a:t>
            </a:r>
          </a:p>
          <a:p>
            <a:pPr marL="457200" indent="-457200" eaLnBrk="0" hangingPunct="0">
              <a:lnSpc>
                <a:spcPct val="150000"/>
              </a:lnSpc>
              <a:buFont typeface="Wingdings" pitchFamily="2" charset="2"/>
              <a:buChar char="ü"/>
            </a:pPr>
            <a:r>
              <a:rPr lang="de-DE" sz="3200" dirty="0">
                <a:solidFill>
                  <a:schemeClr val="bg1"/>
                </a:solidFill>
                <a:latin typeface="Chalkboard" panose="03050602040202020205" pitchFamily="66" charset="77"/>
              </a:rPr>
              <a:t>Deutsch für Eltern</a:t>
            </a:r>
            <a:r>
              <a:rPr lang="de-DE" sz="3200" dirty="0">
                <a:latin typeface="Chalkboard" panose="03050602040202020205" pitchFamily="66" charset="77"/>
              </a:rPr>
              <a:t>	</a:t>
            </a:r>
            <a:r>
              <a:rPr lang="de-DE" sz="2000" dirty="0">
                <a:latin typeface="Candara" panose="020E0502030303020204" pitchFamily="34" charset="0"/>
              </a:rPr>
              <a:t>							</a:t>
            </a:r>
            <a:endParaRPr lang="de-DE" altLang="ja-JP" sz="2000" dirty="0"/>
          </a:p>
          <a:p>
            <a:pPr marL="457200" indent="-457200" eaLnBrk="0" hangingPunct="0">
              <a:buFont typeface="Arial" charset="0"/>
              <a:buAutoNum type="arabicPeriod"/>
            </a:pPr>
            <a:endParaRPr lang="de-DE" altLang="ja-JP" sz="2000" dirty="0"/>
          </a:p>
        </p:txBody>
      </p:sp>
    </p:spTree>
    <p:extLst>
      <p:ext uri="{BB962C8B-B14F-4D97-AF65-F5344CB8AC3E}">
        <p14:creationId xmlns:p14="http://schemas.microsoft.com/office/powerpoint/2010/main" val="2229192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C2CA96-93A6-6246-9CE4-B3E5560C2C38}"/>
              </a:ext>
            </a:extLst>
          </p:cNvPr>
          <p:cNvSpPr>
            <a:spLocks noGrp="1"/>
          </p:cNvSpPr>
          <p:nvPr>
            <p:ph type="title"/>
          </p:nvPr>
        </p:nvSpPr>
        <p:spPr>
          <a:xfrm>
            <a:off x="1557787" y="3243374"/>
            <a:ext cx="9307437" cy="698645"/>
          </a:xfrm>
        </p:spPr>
        <p:txBody>
          <a:bodyPr>
            <a:normAutofit fontScale="90000"/>
          </a:bodyPr>
          <a:lstStyle/>
          <a:p>
            <a:r>
              <a:rPr lang="de-DE" sz="3200" dirty="0">
                <a:latin typeface="Chalkboard" panose="03050602040202020205" pitchFamily="66" charset="77"/>
              </a:rPr>
              <a:t>Das Spiel - das Tor zum Lernen</a:t>
            </a:r>
          </a:p>
        </p:txBody>
      </p:sp>
      <p:pic>
        <p:nvPicPr>
          <p:cNvPr id="6" name="Inhaltsplatzhalter 5">
            <a:extLst>
              <a:ext uri="{FF2B5EF4-FFF2-40B4-BE49-F238E27FC236}">
                <a16:creationId xmlns:a16="http://schemas.microsoft.com/office/drawing/2014/main" id="{79E3E906-44EB-2840-B27E-4E83AF7A896A}"/>
              </a:ext>
            </a:extLst>
          </p:cNvPr>
          <p:cNvPicPr>
            <a:picLocks noGrp="1" noChangeAspect="1"/>
          </p:cNvPicPr>
          <p:nvPr>
            <p:ph idx="1"/>
          </p:nvPr>
        </p:nvPicPr>
        <p:blipFill>
          <a:blip r:embed="rId3"/>
          <a:stretch>
            <a:fillRect/>
          </a:stretch>
        </p:blipFill>
        <p:spPr>
          <a:xfrm>
            <a:off x="3145096" y="937288"/>
            <a:ext cx="2688298" cy="2016224"/>
          </a:xfrm>
        </p:spPr>
      </p:pic>
      <p:pic>
        <p:nvPicPr>
          <p:cNvPr id="9" name="Grafik 8">
            <a:extLst>
              <a:ext uri="{FF2B5EF4-FFF2-40B4-BE49-F238E27FC236}">
                <a16:creationId xmlns:a16="http://schemas.microsoft.com/office/drawing/2014/main" id="{B84D4EE7-6683-C04E-A3FC-0674CB142932}"/>
              </a:ext>
            </a:extLst>
          </p:cNvPr>
          <p:cNvPicPr>
            <a:picLocks noChangeAspect="1"/>
          </p:cNvPicPr>
          <p:nvPr/>
        </p:nvPicPr>
        <p:blipFill>
          <a:blip r:embed="rId4"/>
          <a:stretch>
            <a:fillRect/>
          </a:stretch>
        </p:blipFill>
        <p:spPr>
          <a:xfrm>
            <a:off x="4701140" y="4231881"/>
            <a:ext cx="2838574" cy="2128930"/>
          </a:xfrm>
          <a:prstGeom prst="rect">
            <a:avLst/>
          </a:prstGeom>
        </p:spPr>
      </p:pic>
      <p:pic>
        <p:nvPicPr>
          <p:cNvPr id="12" name="Grafik 11">
            <a:extLst>
              <a:ext uri="{FF2B5EF4-FFF2-40B4-BE49-F238E27FC236}">
                <a16:creationId xmlns:a16="http://schemas.microsoft.com/office/drawing/2014/main" id="{D77C71DC-1272-D94D-93B8-FA31ABC91CF8}"/>
              </a:ext>
            </a:extLst>
          </p:cNvPr>
          <p:cNvPicPr>
            <a:picLocks noChangeAspect="1"/>
          </p:cNvPicPr>
          <p:nvPr/>
        </p:nvPicPr>
        <p:blipFill>
          <a:blip r:embed="rId5"/>
          <a:stretch>
            <a:fillRect/>
          </a:stretch>
        </p:blipFill>
        <p:spPr>
          <a:xfrm>
            <a:off x="1477052" y="4231879"/>
            <a:ext cx="2838571" cy="2128929"/>
          </a:xfrm>
          <a:prstGeom prst="rect">
            <a:avLst/>
          </a:prstGeom>
        </p:spPr>
      </p:pic>
      <p:pic>
        <p:nvPicPr>
          <p:cNvPr id="7" name="Grafik 6">
            <a:extLst>
              <a:ext uri="{FF2B5EF4-FFF2-40B4-BE49-F238E27FC236}">
                <a16:creationId xmlns:a16="http://schemas.microsoft.com/office/drawing/2014/main" id="{3494DCE0-F501-6743-B262-4157E01B5D65}"/>
              </a:ext>
            </a:extLst>
          </p:cNvPr>
          <p:cNvPicPr>
            <a:picLocks noChangeAspect="1"/>
          </p:cNvPicPr>
          <p:nvPr/>
        </p:nvPicPr>
        <p:blipFill>
          <a:blip r:embed="rId6"/>
          <a:stretch>
            <a:fillRect/>
          </a:stretch>
        </p:blipFill>
        <p:spPr>
          <a:xfrm>
            <a:off x="8026650" y="4231880"/>
            <a:ext cx="2838574" cy="2128931"/>
          </a:xfrm>
          <a:prstGeom prst="rect">
            <a:avLst/>
          </a:prstGeom>
        </p:spPr>
      </p:pic>
    </p:spTree>
    <p:extLst>
      <p:ext uri="{BB962C8B-B14F-4D97-AF65-F5344CB8AC3E}">
        <p14:creationId xmlns:p14="http://schemas.microsoft.com/office/powerpoint/2010/main" val="2936639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43119" y="2433917"/>
            <a:ext cx="3896116" cy="1990165"/>
          </a:xfrm>
        </p:spPr>
        <p:txBody>
          <a:bodyPr>
            <a:noAutofit/>
          </a:bodyPr>
          <a:lstStyle/>
          <a:p>
            <a:r>
              <a:rPr lang="de-DE" sz="3200" dirty="0">
                <a:latin typeface="Chalkboard" panose="03050602040202020205" pitchFamily="66" charset="77"/>
                <a:cs typeface="Arial"/>
              </a:rPr>
              <a:t>Sich in einer Klasse zurechtfinden</a:t>
            </a:r>
          </a:p>
        </p:txBody>
      </p:sp>
      <p:sp>
        <p:nvSpPr>
          <p:cNvPr id="6" name="Foliennummernplatzhalter 34"/>
          <p:cNvSpPr txBox="1">
            <a:spLocks/>
          </p:cNvSpPr>
          <p:nvPr/>
        </p:nvSpPr>
        <p:spPr>
          <a:xfrm>
            <a:off x="9045388" y="6105544"/>
            <a:ext cx="1483056" cy="85184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de-DE"/>
            </a:defPPr>
            <a:lvl1pPr algn="r"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ＭＳ Ｐゴシック" charset="0"/>
              </a:defRPr>
            </a:lvl9pPr>
          </a:lstStyle>
          <a:p>
            <a:pPr eaLnBrk="1" hangingPunct="1"/>
            <a:endParaRPr lang="de-DE" sz="1400" dirty="0"/>
          </a:p>
        </p:txBody>
      </p:sp>
      <p:pic>
        <p:nvPicPr>
          <p:cNvPr id="7" name="Grafik 6">
            <a:extLst>
              <a:ext uri="{FF2B5EF4-FFF2-40B4-BE49-F238E27FC236}">
                <a16:creationId xmlns:a16="http://schemas.microsoft.com/office/drawing/2014/main" id="{8495C361-2F1F-A442-9BED-2E5B3410BB8B}"/>
              </a:ext>
            </a:extLst>
          </p:cNvPr>
          <p:cNvPicPr>
            <a:picLocks noChangeAspect="1"/>
          </p:cNvPicPr>
          <p:nvPr/>
        </p:nvPicPr>
        <p:blipFill>
          <a:blip r:embed="rId3"/>
          <a:stretch>
            <a:fillRect/>
          </a:stretch>
        </p:blipFill>
        <p:spPr>
          <a:xfrm>
            <a:off x="5011451" y="1772816"/>
            <a:ext cx="6012160" cy="4509120"/>
          </a:xfrm>
          <a:prstGeom prst="rect">
            <a:avLst/>
          </a:prstGeom>
        </p:spPr>
      </p:pic>
    </p:spTree>
    <p:extLst>
      <p:ext uri="{BB962C8B-B14F-4D97-AF65-F5344CB8AC3E}">
        <p14:creationId xmlns:p14="http://schemas.microsoft.com/office/powerpoint/2010/main" val="314999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3718" y="864112"/>
            <a:ext cx="5966652" cy="1085711"/>
          </a:xfrm>
        </p:spPr>
        <p:txBody>
          <a:bodyPr>
            <a:noAutofit/>
          </a:bodyPr>
          <a:lstStyle/>
          <a:p>
            <a:r>
              <a:rPr lang="de-DE" sz="3200" dirty="0">
                <a:latin typeface="Chalkboard" panose="03050602040202020205" pitchFamily="66" charset="77"/>
                <a:cs typeface="Arial"/>
              </a:rPr>
              <a:t>Fähigkeiten und Fertigkeiten üben</a:t>
            </a:r>
          </a:p>
        </p:txBody>
      </p:sp>
      <p:pic>
        <p:nvPicPr>
          <p:cNvPr id="6" name="Grafik 5">
            <a:extLst>
              <a:ext uri="{FF2B5EF4-FFF2-40B4-BE49-F238E27FC236}">
                <a16:creationId xmlns:a16="http://schemas.microsoft.com/office/drawing/2014/main" id="{FBF088D2-104B-9B46-8A69-39B1BC7E5BC9}"/>
              </a:ext>
            </a:extLst>
          </p:cNvPr>
          <p:cNvPicPr>
            <a:picLocks noChangeAspect="1"/>
          </p:cNvPicPr>
          <p:nvPr/>
        </p:nvPicPr>
        <p:blipFill>
          <a:blip r:embed="rId3"/>
          <a:stretch>
            <a:fillRect/>
          </a:stretch>
        </p:blipFill>
        <p:spPr>
          <a:xfrm>
            <a:off x="1632138" y="2423935"/>
            <a:ext cx="2832286" cy="3776381"/>
          </a:xfrm>
          <a:prstGeom prst="rect">
            <a:avLst/>
          </a:prstGeom>
        </p:spPr>
      </p:pic>
      <p:pic>
        <p:nvPicPr>
          <p:cNvPr id="13" name="Grafik 12">
            <a:extLst>
              <a:ext uri="{FF2B5EF4-FFF2-40B4-BE49-F238E27FC236}">
                <a16:creationId xmlns:a16="http://schemas.microsoft.com/office/drawing/2014/main" id="{63B3C156-16A2-1844-AAE0-48288E80E3B8}"/>
              </a:ext>
            </a:extLst>
          </p:cNvPr>
          <p:cNvPicPr>
            <a:picLocks noChangeAspect="1"/>
          </p:cNvPicPr>
          <p:nvPr/>
        </p:nvPicPr>
        <p:blipFill>
          <a:blip r:embed="rId4"/>
          <a:stretch>
            <a:fillRect/>
          </a:stretch>
        </p:blipFill>
        <p:spPr>
          <a:xfrm>
            <a:off x="4856156" y="2423935"/>
            <a:ext cx="2832286" cy="3776381"/>
          </a:xfrm>
          <a:prstGeom prst="rect">
            <a:avLst/>
          </a:prstGeom>
        </p:spPr>
      </p:pic>
    </p:spTree>
    <p:extLst>
      <p:ext uri="{BB962C8B-B14F-4D97-AF65-F5344CB8AC3E}">
        <p14:creationId xmlns:p14="http://schemas.microsoft.com/office/powerpoint/2010/main" val="1310621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6A35F7D-2CF0-9D48-ACF2-14B8B097EF8F}"/>
              </a:ext>
            </a:extLst>
          </p:cNvPr>
          <p:cNvSpPr>
            <a:spLocks noGrp="1"/>
          </p:cNvSpPr>
          <p:nvPr>
            <p:ph type="title"/>
          </p:nvPr>
        </p:nvSpPr>
        <p:spPr>
          <a:xfrm>
            <a:off x="1829805" y="5422010"/>
            <a:ext cx="7729728" cy="1188720"/>
          </a:xfrm>
        </p:spPr>
        <p:txBody>
          <a:bodyPr/>
          <a:lstStyle/>
          <a:p>
            <a:r>
              <a:rPr lang="de-DE" dirty="0">
                <a:latin typeface="Chalkboard" panose="03050602040202020205" pitchFamily="66" charset="77"/>
              </a:rPr>
              <a:t>Techniken und Werkzeuge kennen lernen</a:t>
            </a:r>
          </a:p>
        </p:txBody>
      </p:sp>
      <p:pic>
        <p:nvPicPr>
          <p:cNvPr id="7" name="Grafik 6">
            <a:extLst>
              <a:ext uri="{FF2B5EF4-FFF2-40B4-BE49-F238E27FC236}">
                <a16:creationId xmlns:a16="http://schemas.microsoft.com/office/drawing/2014/main" id="{3B39DAEA-9B6B-0A41-A7A9-7C10800EAF25}"/>
              </a:ext>
            </a:extLst>
          </p:cNvPr>
          <p:cNvPicPr>
            <a:picLocks noChangeAspect="1"/>
          </p:cNvPicPr>
          <p:nvPr/>
        </p:nvPicPr>
        <p:blipFill>
          <a:blip r:embed="rId2"/>
          <a:stretch>
            <a:fillRect/>
          </a:stretch>
        </p:blipFill>
        <p:spPr>
          <a:xfrm>
            <a:off x="3359971" y="2043120"/>
            <a:ext cx="2302205" cy="3069607"/>
          </a:xfrm>
          <a:prstGeom prst="rect">
            <a:avLst/>
          </a:prstGeom>
        </p:spPr>
      </p:pic>
      <p:pic>
        <p:nvPicPr>
          <p:cNvPr id="11" name="Grafik 10">
            <a:extLst>
              <a:ext uri="{FF2B5EF4-FFF2-40B4-BE49-F238E27FC236}">
                <a16:creationId xmlns:a16="http://schemas.microsoft.com/office/drawing/2014/main" id="{D1663340-E17D-8E43-916B-21050D5526C1}"/>
              </a:ext>
            </a:extLst>
          </p:cNvPr>
          <p:cNvPicPr>
            <a:picLocks noChangeAspect="1"/>
          </p:cNvPicPr>
          <p:nvPr/>
        </p:nvPicPr>
        <p:blipFill>
          <a:blip r:embed="rId3"/>
          <a:stretch>
            <a:fillRect/>
          </a:stretch>
        </p:blipFill>
        <p:spPr>
          <a:xfrm>
            <a:off x="5973102" y="1650873"/>
            <a:ext cx="2438479" cy="3251306"/>
          </a:xfrm>
          <a:prstGeom prst="rect">
            <a:avLst/>
          </a:prstGeom>
        </p:spPr>
      </p:pic>
    </p:spTree>
    <p:extLst>
      <p:ext uri="{BB962C8B-B14F-4D97-AF65-F5344CB8AC3E}">
        <p14:creationId xmlns:p14="http://schemas.microsoft.com/office/powerpoint/2010/main" val="2725409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E56D3F8-0DE2-6442-BFD3-A26A99CD529E}"/>
              </a:ext>
            </a:extLst>
          </p:cNvPr>
          <p:cNvPicPr>
            <a:picLocks noChangeAspect="1"/>
          </p:cNvPicPr>
          <p:nvPr/>
        </p:nvPicPr>
        <p:blipFill>
          <a:blip r:embed="rId2"/>
          <a:stretch>
            <a:fillRect/>
          </a:stretch>
        </p:blipFill>
        <p:spPr>
          <a:xfrm>
            <a:off x="6096000" y="2254053"/>
            <a:ext cx="5239871" cy="3929903"/>
          </a:xfrm>
          <a:prstGeom prst="rect">
            <a:avLst/>
          </a:prstGeom>
        </p:spPr>
      </p:pic>
      <p:pic>
        <p:nvPicPr>
          <p:cNvPr id="8" name="Grafik 7">
            <a:extLst>
              <a:ext uri="{FF2B5EF4-FFF2-40B4-BE49-F238E27FC236}">
                <a16:creationId xmlns:a16="http://schemas.microsoft.com/office/drawing/2014/main" id="{146A7F32-16D1-D54C-BB4B-A47803CC54C7}"/>
              </a:ext>
            </a:extLst>
          </p:cNvPr>
          <p:cNvPicPr>
            <a:picLocks noChangeAspect="1"/>
          </p:cNvPicPr>
          <p:nvPr/>
        </p:nvPicPr>
        <p:blipFill>
          <a:blip r:embed="rId3"/>
          <a:stretch>
            <a:fillRect/>
          </a:stretch>
        </p:blipFill>
        <p:spPr>
          <a:xfrm>
            <a:off x="542364" y="1323525"/>
            <a:ext cx="5065581" cy="3799185"/>
          </a:xfrm>
          <a:prstGeom prst="rect">
            <a:avLst/>
          </a:prstGeom>
        </p:spPr>
      </p:pic>
      <p:sp>
        <p:nvSpPr>
          <p:cNvPr id="6" name="Titel 1">
            <a:extLst>
              <a:ext uri="{FF2B5EF4-FFF2-40B4-BE49-F238E27FC236}">
                <a16:creationId xmlns:a16="http://schemas.microsoft.com/office/drawing/2014/main" id="{12D13836-8622-F447-B893-256966F78D8F}"/>
              </a:ext>
            </a:extLst>
          </p:cNvPr>
          <p:cNvSpPr>
            <a:spLocks noGrp="1"/>
          </p:cNvSpPr>
          <p:nvPr>
            <p:ph type="title"/>
          </p:nvPr>
        </p:nvSpPr>
        <p:spPr>
          <a:xfrm>
            <a:off x="542364" y="5521252"/>
            <a:ext cx="5399604" cy="662704"/>
          </a:xfrm>
        </p:spPr>
        <p:txBody>
          <a:bodyPr anchor="ctr">
            <a:normAutofit fontScale="90000"/>
          </a:bodyPr>
          <a:lstStyle/>
          <a:p>
            <a:r>
              <a:rPr lang="de-DE" sz="3200" dirty="0">
                <a:latin typeface="Chalkboard" panose="03050602040202020205" pitchFamily="66" charset="77"/>
              </a:rPr>
              <a:t>Emotionaler Bereich</a:t>
            </a:r>
          </a:p>
        </p:txBody>
      </p:sp>
    </p:spTree>
    <p:extLst>
      <p:ext uri="{BB962C8B-B14F-4D97-AF65-F5344CB8AC3E}">
        <p14:creationId xmlns:p14="http://schemas.microsoft.com/office/powerpoint/2010/main" val="3848327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67371" y="1335393"/>
            <a:ext cx="6873386" cy="1149389"/>
          </a:xfrm>
        </p:spPr>
        <p:txBody>
          <a:bodyPr>
            <a:normAutofit fontScale="90000"/>
          </a:bodyPr>
          <a:lstStyle/>
          <a:p>
            <a:r>
              <a:rPr lang="de-DE" sz="3600" dirty="0">
                <a:latin typeface="Chalkboard" panose="03050602040202020205" pitchFamily="66" charset="77"/>
                <a:cs typeface="Arial"/>
              </a:rPr>
              <a:t>Zahlen begreifen, </a:t>
            </a:r>
            <a:br>
              <a:rPr lang="de-DE" sz="3600" dirty="0">
                <a:latin typeface="Chalkboard" panose="03050602040202020205" pitchFamily="66" charset="77"/>
                <a:cs typeface="Arial"/>
              </a:rPr>
            </a:br>
            <a:r>
              <a:rPr lang="de-DE" sz="3600" dirty="0">
                <a:latin typeface="Chalkboard" panose="03050602040202020205" pitchFamily="66" charset="77"/>
                <a:cs typeface="Arial"/>
              </a:rPr>
              <a:t>Mengen erkennen</a:t>
            </a:r>
          </a:p>
        </p:txBody>
      </p:sp>
      <p:pic>
        <p:nvPicPr>
          <p:cNvPr id="6" name="Grafik 5">
            <a:extLst>
              <a:ext uri="{FF2B5EF4-FFF2-40B4-BE49-F238E27FC236}">
                <a16:creationId xmlns:a16="http://schemas.microsoft.com/office/drawing/2014/main" id="{0C363646-E2AD-AF43-9AEF-273028EB2579}"/>
              </a:ext>
            </a:extLst>
          </p:cNvPr>
          <p:cNvPicPr>
            <a:picLocks noChangeAspect="1"/>
          </p:cNvPicPr>
          <p:nvPr/>
        </p:nvPicPr>
        <p:blipFill>
          <a:blip r:embed="rId3"/>
          <a:stretch>
            <a:fillRect/>
          </a:stretch>
        </p:blipFill>
        <p:spPr>
          <a:xfrm>
            <a:off x="1158436" y="2727165"/>
            <a:ext cx="2730961" cy="2048221"/>
          </a:xfrm>
          <a:prstGeom prst="rect">
            <a:avLst/>
          </a:prstGeom>
        </p:spPr>
      </p:pic>
      <p:pic>
        <p:nvPicPr>
          <p:cNvPr id="4" name="Grafik 3">
            <a:extLst>
              <a:ext uri="{FF2B5EF4-FFF2-40B4-BE49-F238E27FC236}">
                <a16:creationId xmlns:a16="http://schemas.microsoft.com/office/drawing/2014/main" id="{0C5FF7DC-F1D9-7B4B-9071-D08B965784E7}"/>
              </a:ext>
            </a:extLst>
          </p:cNvPr>
          <p:cNvPicPr>
            <a:picLocks noChangeAspect="1"/>
          </p:cNvPicPr>
          <p:nvPr/>
        </p:nvPicPr>
        <p:blipFill>
          <a:blip r:embed="rId4"/>
          <a:stretch>
            <a:fillRect/>
          </a:stretch>
        </p:blipFill>
        <p:spPr>
          <a:xfrm>
            <a:off x="7010352" y="2852471"/>
            <a:ext cx="4538917" cy="2709945"/>
          </a:xfrm>
          <a:prstGeom prst="rect">
            <a:avLst/>
          </a:prstGeom>
        </p:spPr>
      </p:pic>
      <p:pic>
        <p:nvPicPr>
          <p:cNvPr id="8" name="Grafik 7">
            <a:extLst>
              <a:ext uri="{FF2B5EF4-FFF2-40B4-BE49-F238E27FC236}">
                <a16:creationId xmlns:a16="http://schemas.microsoft.com/office/drawing/2014/main" id="{9D25E350-9A18-9646-B2BD-FFBA0FD9A198}"/>
              </a:ext>
            </a:extLst>
          </p:cNvPr>
          <p:cNvPicPr>
            <a:picLocks noChangeAspect="1"/>
          </p:cNvPicPr>
          <p:nvPr/>
        </p:nvPicPr>
        <p:blipFill>
          <a:blip r:embed="rId5"/>
          <a:stretch>
            <a:fillRect/>
          </a:stretch>
        </p:blipFill>
        <p:spPr>
          <a:xfrm>
            <a:off x="3459822" y="4022805"/>
            <a:ext cx="3414502" cy="2560876"/>
          </a:xfrm>
          <a:prstGeom prst="rect">
            <a:avLst/>
          </a:prstGeom>
        </p:spPr>
      </p:pic>
    </p:spTree>
    <p:extLst>
      <p:ext uri="{BB962C8B-B14F-4D97-AF65-F5344CB8AC3E}">
        <p14:creationId xmlns:p14="http://schemas.microsoft.com/office/powerpoint/2010/main" val="2669860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F740E60-8FCC-E24A-86B5-BE13E5591D0C}"/>
              </a:ext>
            </a:extLst>
          </p:cNvPr>
          <p:cNvPicPr>
            <a:picLocks noChangeAspect="1"/>
          </p:cNvPicPr>
          <p:nvPr/>
        </p:nvPicPr>
        <p:blipFill>
          <a:blip r:embed="rId3"/>
          <a:stretch>
            <a:fillRect/>
          </a:stretch>
        </p:blipFill>
        <p:spPr>
          <a:xfrm>
            <a:off x="2859546" y="3763683"/>
            <a:ext cx="3769854" cy="2827391"/>
          </a:xfrm>
          <a:prstGeom prst="rect">
            <a:avLst/>
          </a:prstGeom>
        </p:spPr>
      </p:pic>
      <p:pic>
        <p:nvPicPr>
          <p:cNvPr id="11" name="Grafik 10">
            <a:extLst>
              <a:ext uri="{FF2B5EF4-FFF2-40B4-BE49-F238E27FC236}">
                <a16:creationId xmlns:a16="http://schemas.microsoft.com/office/drawing/2014/main" id="{262061B5-894C-C441-B649-066D30731D5B}"/>
              </a:ext>
            </a:extLst>
          </p:cNvPr>
          <p:cNvPicPr>
            <a:picLocks noChangeAspect="1"/>
          </p:cNvPicPr>
          <p:nvPr/>
        </p:nvPicPr>
        <p:blipFill>
          <a:blip r:embed="rId4"/>
          <a:stretch>
            <a:fillRect/>
          </a:stretch>
        </p:blipFill>
        <p:spPr>
          <a:xfrm>
            <a:off x="1117944" y="815910"/>
            <a:ext cx="4557300" cy="1951755"/>
          </a:xfrm>
          <a:prstGeom prst="rect">
            <a:avLst/>
          </a:prstGeom>
        </p:spPr>
      </p:pic>
      <p:pic>
        <p:nvPicPr>
          <p:cNvPr id="14" name="Grafik 13">
            <a:extLst>
              <a:ext uri="{FF2B5EF4-FFF2-40B4-BE49-F238E27FC236}">
                <a16:creationId xmlns:a16="http://schemas.microsoft.com/office/drawing/2014/main" id="{A9ECA328-2EEF-5243-AEE2-7D20B73D39B6}"/>
              </a:ext>
            </a:extLst>
          </p:cNvPr>
          <p:cNvPicPr>
            <a:picLocks noChangeAspect="1"/>
          </p:cNvPicPr>
          <p:nvPr/>
        </p:nvPicPr>
        <p:blipFill>
          <a:blip r:embed="rId5"/>
          <a:stretch>
            <a:fillRect/>
          </a:stretch>
        </p:blipFill>
        <p:spPr>
          <a:xfrm>
            <a:off x="7525113" y="2037530"/>
            <a:ext cx="3974672" cy="2981004"/>
          </a:xfrm>
          <a:prstGeom prst="rect">
            <a:avLst/>
          </a:prstGeom>
        </p:spPr>
      </p:pic>
      <p:sp>
        <p:nvSpPr>
          <p:cNvPr id="12" name="Titel 1">
            <a:extLst>
              <a:ext uri="{FF2B5EF4-FFF2-40B4-BE49-F238E27FC236}">
                <a16:creationId xmlns:a16="http://schemas.microsoft.com/office/drawing/2014/main" id="{1B8D3D6F-67C3-3B49-B5C2-099228DBEC26}"/>
              </a:ext>
            </a:extLst>
          </p:cNvPr>
          <p:cNvSpPr txBox="1">
            <a:spLocks/>
          </p:cNvSpPr>
          <p:nvPr/>
        </p:nvSpPr>
        <p:spPr>
          <a:xfrm>
            <a:off x="433066" y="2963713"/>
            <a:ext cx="6873386" cy="638629"/>
          </a:xfrm>
          <a:prstGeom prst="rect">
            <a:avLst/>
          </a:prstGeom>
          <a:solidFill>
            <a:schemeClr val="bg1"/>
          </a:solidFill>
          <a:ln w="31750">
            <a:solidFill>
              <a:schemeClr val="tx1"/>
            </a:solidFill>
          </a:ln>
        </p:spPr>
        <p:txBody>
          <a:bodyPr anchor="ctr">
            <a:normAutofit fontScale="97500"/>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de-DE" sz="3600" dirty="0">
                <a:latin typeface="Chalkboard" panose="03050602040202020205" pitchFamily="66" charset="77"/>
                <a:cs typeface="Arial"/>
              </a:rPr>
              <a:t>Sprache Im Kindergarten</a:t>
            </a:r>
          </a:p>
        </p:txBody>
      </p:sp>
    </p:spTree>
    <p:extLst>
      <p:ext uri="{BB962C8B-B14F-4D97-AF65-F5344CB8AC3E}">
        <p14:creationId xmlns:p14="http://schemas.microsoft.com/office/powerpoint/2010/main" val="2607480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AB53A17-BD0B-CA4F-B104-9220A76F1CFB}"/>
              </a:ext>
            </a:extLst>
          </p:cNvPr>
          <p:cNvPicPr>
            <a:picLocks noChangeAspect="1"/>
          </p:cNvPicPr>
          <p:nvPr/>
        </p:nvPicPr>
        <p:blipFill>
          <a:blip r:embed="rId3"/>
          <a:stretch>
            <a:fillRect/>
          </a:stretch>
        </p:blipFill>
        <p:spPr>
          <a:xfrm>
            <a:off x="2727708" y="497127"/>
            <a:ext cx="3515906" cy="4687874"/>
          </a:xfrm>
          <a:prstGeom prst="rect">
            <a:avLst/>
          </a:prstGeom>
        </p:spPr>
      </p:pic>
      <p:pic>
        <p:nvPicPr>
          <p:cNvPr id="11" name="Grafik 10">
            <a:extLst>
              <a:ext uri="{FF2B5EF4-FFF2-40B4-BE49-F238E27FC236}">
                <a16:creationId xmlns:a16="http://schemas.microsoft.com/office/drawing/2014/main" id="{846FDB47-D2CC-154E-98EA-91612B3EE30F}"/>
              </a:ext>
            </a:extLst>
          </p:cNvPr>
          <p:cNvPicPr>
            <a:picLocks noChangeAspect="1"/>
          </p:cNvPicPr>
          <p:nvPr/>
        </p:nvPicPr>
        <p:blipFill>
          <a:blip r:embed="rId4"/>
          <a:stretch>
            <a:fillRect/>
          </a:stretch>
        </p:blipFill>
        <p:spPr>
          <a:xfrm>
            <a:off x="8080854" y="1487054"/>
            <a:ext cx="3331004" cy="4441338"/>
          </a:xfrm>
          <a:prstGeom prst="rect">
            <a:avLst/>
          </a:prstGeom>
        </p:spPr>
      </p:pic>
      <p:sp>
        <p:nvSpPr>
          <p:cNvPr id="6" name="Titel 1">
            <a:extLst>
              <a:ext uri="{FF2B5EF4-FFF2-40B4-BE49-F238E27FC236}">
                <a16:creationId xmlns:a16="http://schemas.microsoft.com/office/drawing/2014/main" id="{AB92DD8E-5E09-6743-9D88-4F69EAA203E3}"/>
              </a:ext>
            </a:extLst>
          </p:cNvPr>
          <p:cNvSpPr>
            <a:spLocks noGrp="1"/>
          </p:cNvSpPr>
          <p:nvPr>
            <p:ph type="title"/>
          </p:nvPr>
        </p:nvSpPr>
        <p:spPr>
          <a:xfrm>
            <a:off x="780142" y="5579070"/>
            <a:ext cx="7002198" cy="698645"/>
          </a:xfrm>
        </p:spPr>
        <p:txBody>
          <a:bodyPr>
            <a:normAutofit fontScale="90000"/>
          </a:bodyPr>
          <a:lstStyle/>
          <a:p>
            <a:r>
              <a:rPr lang="de-DE" sz="3200" dirty="0">
                <a:latin typeface="Chalkboard" panose="03050602040202020205" pitchFamily="66" charset="77"/>
              </a:rPr>
              <a:t>Sinneswahrnehmung</a:t>
            </a:r>
          </a:p>
        </p:txBody>
      </p:sp>
    </p:spTree>
    <p:extLst>
      <p:ext uri="{BB962C8B-B14F-4D97-AF65-F5344CB8AC3E}">
        <p14:creationId xmlns:p14="http://schemas.microsoft.com/office/powerpoint/2010/main" val="382043487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84B63A4-0AF5-9C42-80E5-6E5A5D50B2AF}"/>
              </a:ext>
            </a:extLst>
          </p:cNvPr>
          <p:cNvPicPr>
            <a:picLocks noChangeAspect="1"/>
          </p:cNvPicPr>
          <p:nvPr/>
        </p:nvPicPr>
        <p:blipFill>
          <a:blip r:embed="rId3"/>
          <a:stretch>
            <a:fillRect/>
          </a:stretch>
        </p:blipFill>
        <p:spPr>
          <a:xfrm>
            <a:off x="6648526" y="1989865"/>
            <a:ext cx="5072357" cy="3804268"/>
          </a:xfrm>
          <a:prstGeom prst="rect">
            <a:avLst/>
          </a:prstGeom>
        </p:spPr>
      </p:pic>
      <p:pic>
        <p:nvPicPr>
          <p:cNvPr id="13" name="Grafik 12">
            <a:extLst>
              <a:ext uri="{FF2B5EF4-FFF2-40B4-BE49-F238E27FC236}">
                <a16:creationId xmlns:a16="http://schemas.microsoft.com/office/drawing/2014/main" id="{B62971C5-9256-FE46-A1BF-A665BE301829}"/>
              </a:ext>
            </a:extLst>
          </p:cNvPr>
          <p:cNvPicPr>
            <a:picLocks noChangeAspect="1"/>
          </p:cNvPicPr>
          <p:nvPr/>
        </p:nvPicPr>
        <p:blipFill>
          <a:blip r:embed="rId4"/>
          <a:stretch>
            <a:fillRect/>
          </a:stretch>
        </p:blipFill>
        <p:spPr>
          <a:xfrm>
            <a:off x="1636059" y="4179550"/>
            <a:ext cx="3144663" cy="2358497"/>
          </a:xfrm>
          <a:prstGeom prst="rect">
            <a:avLst/>
          </a:prstGeom>
        </p:spPr>
      </p:pic>
      <p:sp>
        <p:nvSpPr>
          <p:cNvPr id="6" name="Titel 1">
            <a:extLst>
              <a:ext uri="{FF2B5EF4-FFF2-40B4-BE49-F238E27FC236}">
                <a16:creationId xmlns:a16="http://schemas.microsoft.com/office/drawing/2014/main" id="{CE330087-655C-314C-B8CC-4458BF98079B}"/>
              </a:ext>
            </a:extLst>
          </p:cNvPr>
          <p:cNvSpPr>
            <a:spLocks noGrp="1"/>
          </p:cNvSpPr>
          <p:nvPr>
            <p:ph type="title"/>
          </p:nvPr>
        </p:nvSpPr>
        <p:spPr>
          <a:xfrm>
            <a:off x="828697" y="2472763"/>
            <a:ext cx="5546256" cy="698645"/>
          </a:xfrm>
        </p:spPr>
        <p:txBody>
          <a:bodyPr>
            <a:normAutofit fontScale="90000"/>
          </a:bodyPr>
          <a:lstStyle/>
          <a:p>
            <a:r>
              <a:rPr lang="de-DE" sz="3200" dirty="0">
                <a:latin typeface="Chalkboard" panose="03050602040202020205" pitchFamily="66" charset="77"/>
              </a:rPr>
              <a:t>Musik und Kreativität</a:t>
            </a:r>
          </a:p>
        </p:txBody>
      </p:sp>
    </p:spTree>
    <p:extLst>
      <p:ext uri="{BB962C8B-B14F-4D97-AF65-F5344CB8AC3E}">
        <p14:creationId xmlns:p14="http://schemas.microsoft.com/office/powerpoint/2010/main" val="3730952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747110" y="1335935"/>
            <a:ext cx="8115944" cy="566029"/>
          </a:xfrm>
          <a:ln w="19050"/>
        </p:spPr>
        <p:txBody>
          <a:bodyPr>
            <a:normAutofit fontScale="90000"/>
          </a:bodyPr>
          <a:lstStyle/>
          <a:p>
            <a:pPr eaLnBrk="1" hangingPunct="1"/>
            <a:r>
              <a:rPr lang="de-DE" sz="2400" dirty="0" err="1">
                <a:solidFill>
                  <a:schemeClr val="tx1"/>
                </a:solidFill>
                <a:latin typeface="Chalkboard" panose="03050602040202020205" pitchFamily="66" charset="77"/>
                <a:ea typeface="ＭＳ Ｐゴシック" charset="0"/>
                <a:cs typeface="ＭＳ Ｐゴシック" charset="0"/>
              </a:rPr>
              <a:t>MusterStundenplan</a:t>
            </a:r>
            <a:endParaRPr lang="de-DE" sz="2400" dirty="0">
              <a:solidFill>
                <a:schemeClr val="tx1"/>
              </a:solidFill>
              <a:latin typeface="Chalkboard" panose="03050602040202020205" pitchFamily="66" charset="77"/>
              <a:ea typeface="ＭＳ Ｐゴシック" charset="0"/>
              <a:cs typeface="ＭＳ Ｐゴシック" charset="0"/>
            </a:endParaRPr>
          </a:p>
        </p:txBody>
      </p:sp>
      <p:graphicFrame>
        <p:nvGraphicFramePr>
          <p:cNvPr id="4" name="Tabelle 3"/>
          <p:cNvGraphicFramePr>
            <a:graphicFrameLocks noGrp="1"/>
          </p:cNvGraphicFramePr>
          <p:nvPr>
            <p:extLst>
              <p:ext uri="{D42A27DB-BD31-4B8C-83A1-F6EECF244321}">
                <p14:modId xmlns:p14="http://schemas.microsoft.com/office/powerpoint/2010/main" val="215382073"/>
              </p:ext>
            </p:extLst>
          </p:nvPr>
        </p:nvGraphicFramePr>
        <p:xfrm>
          <a:off x="747111" y="1991417"/>
          <a:ext cx="8115942" cy="3954250"/>
        </p:xfrm>
        <a:graphic>
          <a:graphicData uri="http://schemas.openxmlformats.org/drawingml/2006/table">
            <a:tbl>
              <a:tblPr firstRow="1" bandRow="1">
                <a:tableStyleId>{5C22544A-7EE6-4342-B048-85BDC9FD1C3A}</a:tableStyleId>
              </a:tblPr>
              <a:tblGrid>
                <a:gridCol w="1482719">
                  <a:extLst>
                    <a:ext uri="{9D8B030D-6E8A-4147-A177-3AD203B41FA5}">
                      <a16:colId xmlns:a16="http://schemas.microsoft.com/office/drawing/2014/main" val="20000"/>
                    </a:ext>
                  </a:extLst>
                </a:gridCol>
                <a:gridCol w="1222595">
                  <a:extLst>
                    <a:ext uri="{9D8B030D-6E8A-4147-A177-3AD203B41FA5}">
                      <a16:colId xmlns:a16="http://schemas.microsoft.com/office/drawing/2014/main" val="20001"/>
                    </a:ext>
                  </a:extLst>
                </a:gridCol>
                <a:gridCol w="1352657">
                  <a:extLst>
                    <a:ext uri="{9D8B030D-6E8A-4147-A177-3AD203B41FA5}">
                      <a16:colId xmlns:a16="http://schemas.microsoft.com/office/drawing/2014/main" val="20002"/>
                    </a:ext>
                  </a:extLst>
                </a:gridCol>
                <a:gridCol w="1352657">
                  <a:extLst>
                    <a:ext uri="{9D8B030D-6E8A-4147-A177-3AD203B41FA5}">
                      <a16:colId xmlns:a16="http://schemas.microsoft.com/office/drawing/2014/main" val="20003"/>
                    </a:ext>
                  </a:extLst>
                </a:gridCol>
                <a:gridCol w="1352657">
                  <a:extLst>
                    <a:ext uri="{9D8B030D-6E8A-4147-A177-3AD203B41FA5}">
                      <a16:colId xmlns:a16="http://schemas.microsoft.com/office/drawing/2014/main" val="20004"/>
                    </a:ext>
                  </a:extLst>
                </a:gridCol>
                <a:gridCol w="1352657">
                  <a:extLst>
                    <a:ext uri="{9D8B030D-6E8A-4147-A177-3AD203B41FA5}">
                      <a16:colId xmlns:a16="http://schemas.microsoft.com/office/drawing/2014/main" val="20005"/>
                    </a:ext>
                  </a:extLst>
                </a:gridCol>
              </a:tblGrid>
              <a:tr h="757713">
                <a:tc gridSpan="6">
                  <a:txBody>
                    <a:bodyPr/>
                    <a:lstStyle/>
                    <a:p>
                      <a:pPr algn="ctr">
                        <a:lnSpc>
                          <a:spcPts val="800"/>
                        </a:lnSpc>
                        <a:spcAft>
                          <a:spcPts val="0"/>
                        </a:spcAft>
                        <a:tabLst>
                          <a:tab pos="269875" algn="l"/>
                        </a:tabLst>
                      </a:pPr>
                      <a:endParaRPr lang="de-DE" sz="1400" b="1" dirty="0">
                        <a:solidFill>
                          <a:srgbClr val="0070C0"/>
                        </a:solidFill>
                        <a:effectLst/>
                        <a:latin typeface="Arial"/>
                        <a:ea typeface="Times New Roman"/>
                        <a:cs typeface="Times New Roman"/>
                      </a:endParaRPr>
                    </a:p>
                    <a:p>
                      <a:pPr algn="ctr">
                        <a:lnSpc>
                          <a:spcPts val="800"/>
                        </a:lnSpc>
                        <a:spcAft>
                          <a:spcPts val="0"/>
                        </a:spcAft>
                        <a:tabLst>
                          <a:tab pos="269875" algn="l"/>
                        </a:tabLst>
                      </a:pPr>
                      <a:r>
                        <a:rPr lang="de-DE" sz="1400" b="1" dirty="0">
                          <a:solidFill>
                            <a:srgbClr val="0070C0"/>
                          </a:solidFill>
                          <a:effectLst/>
                          <a:latin typeface="Arial"/>
                          <a:ea typeface="Times New Roman"/>
                          <a:cs typeface="Times New Roman"/>
                        </a:rPr>
                        <a:t>   </a:t>
                      </a:r>
                    </a:p>
                    <a:p>
                      <a:pPr algn="ctr">
                        <a:lnSpc>
                          <a:spcPts val="800"/>
                        </a:lnSpc>
                        <a:spcAft>
                          <a:spcPts val="0"/>
                        </a:spcAft>
                        <a:tabLst>
                          <a:tab pos="269875" algn="l"/>
                        </a:tabLst>
                      </a:pPr>
                      <a:r>
                        <a:rPr lang="de-DE" sz="1400" b="1" dirty="0">
                          <a:solidFill>
                            <a:srgbClr val="0070C0"/>
                          </a:solidFill>
                          <a:effectLst/>
                          <a:latin typeface="Arial"/>
                          <a:ea typeface="Times New Roman"/>
                          <a:cs typeface="Times New Roman"/>
                        </a:rPr>
                        <a:t>SCHULE STÄFA                                                                                         </a:t>
                      </a:r>
                      <a:r>
                        <a:rPr lang="de-DE" sz="1200" dirty="0">
                          <a:solidFill>
                            <a:srgbClr val="0070C0"/>
                          </a:solidFill>
                          <a:effectLst/>
                          <a:latin typeface="Arial"/>
                          <a:ea typeface="Times New Roman"/>
                          <a:cs typeface="Times New Roman"/>
                        </a:rPr>
                        <a:t>Kindergärtnerin: H. Muster</a:t>
                      </a:r>
                    </a:p>
                    <a:p>
                      <a:pPr algn="ctr">
                        <a:spcAft>
                          <a:spcPts val="0"/>
                        </a:spcAft>
                        <a:tabLst>
                          <a:tab pos="269875" algn="l"/>
                          <a:tab pos="6076315" algn="r"/>
                        </a:tabLst>
                      </a:pPr>
                      <a:endParaRPr lang="de-DE" sz="1200" b="1" dirty="0">
                        <a:solidFill>
                          <a:srgbClr val="0070C0"/>
                        </a:solidFill>
                        <a:effectLst/>
                        <a:latin typeface="Arial"/>
                        <a:ea typeface="Times New Roman"/>
                        <a:cs typeface="Times New Roman"/>
                      </a:endParaRPr>
                    </a:p>
                    <a:p>
                      <a:pPr algn="ctr">
                        <a:spcAft>
                          <a:spcPts val="0"/>
                        </a:spcAft>
                        <a:tabLst>
                          <a:tab pos="269875" algn="l"/>
                          <a:tab pos="6076315" algn="r"/>
                        </a:tabLst>
                      </a:pPr>
                      <a:r>
                        <a:rPr lang="de-DE" sz="1200" b="1" dirty="0">
                          <a:solidFill>
                            <a:srgbClr val="0070C0"/>
                          </a:solidFill>
                          <a:effectLst/>
                          <a:latin typeface="Arial"/>
                          <a:ea typeface="Times New Roman"/>
                          <a:cs typeface="Times New Roman"/>
                        </a:rPr>
                        <a:t>Kindergarten:</a:t>
                      </a:r>
                      <a:r>
                        <a:rPr lang="de-DE" sz="1200" b="1" baseline="0" dirty="0">
                          <a:solidFill>
                            <a:srgbClr val="0070C0"/>
                          </a:solidFill>
                          <a:effectLst/>
                          <a:latin typeface="Arial"/>
                          <a:ea typeface="Times New Roman"/>
                          <a:cs typeface="Times New Roman"/>
                        </a:rPr>
                        <a:t>                                                       </a:t>
                      </a:r>
                      <a:r>
                        <a:rPr lang="de-DE" sz="1200" dirty="0">
                          <a:solidFill>
                            <a:srgbClr val="0070C0"/>
                          </a:solidFill>
                          <a:effectLst/>
                          <a:latin typeface="Arial"/>
                          <a:ea typeface="Times New Roman"/>
                          <a:cs typeface="Times New Roman"/>
                        </a:rPr>
                        <a:t>                                                              1./2. Semester 2024/25</a:t>
                      </a:r>
                    </a:p>
                    <a:p>
                      <a:pPr algn="ctr">
                        <a:lnSpc>
                          <a:spcPts val="600"/>
                        </a:lnSpc>
                        <a:spcAft>
                          <a:spcPts val="0"/>
                        </a:spcAft>
                        <a:tabLst>
                          <a:tab pos="269875" algn="l"/>
                        </a:tabLst>
                      </a:pPr>
                      <a:r>
                        <a:rPr lang="de-DE" sz="1200" dirty="0">
                          <a:solidFill>
                            <a:srgbClr val="0070C0"/>
                          </a:solidFill>
                          <a:effectLst/>
                          <a:latin typeface="Arial"/>
                          <a:ea typeface="Times New Roman"/>
                          <a:cs typeface="Times New Roman"/>
                        </a:rPr>
                        <a:t> </a:t>
                      </a:r>
                    </a:p>
                  </a:txBody>
                  <a:tcPr marL="44450" marR="44450" marT="0" marB="0">
                    <a:solidFill>
                      <a:srgbClr val="FEFFCA"/>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538630">
                <a:tc>
                  <a:txBody>
                    <a:bodyPr/>
                    <a:lstStyle/>
                    <a:p>
                      <a:pPr algn="ctr">
                        <a:lnSpc>
                          <a:spcPts val="1400"/>
                        </a:lnSpc>
                        <a:spcAft>
                          <a:spcPts val="0"/>
                        </a:spcAft>
                        <a:tabLst>
                          <a:tab pos="269875" algn="l"/>
                        </a:tabLst>
                      </a:pPr>
                      <a:r>
                        <a:rPr lang="de-DE" sz="1400" b="1" baseline="0" dirty="0">
                          <a:solidFill>
                            <a:schemeClr val="dk1"/>
                          </a:solidFill>
                          <a:effectLst/>
                          <a:latin typeface="Arial"/>
                          <a:ea typeface="Times New Roman"/>
                          <a:cs typeface="Times New Roman"/>
                        </a:rPr>
                        <a:t>Blockzeiten</a:t>
                      </a:r>
                      <a:endParaRPr lang="de-DE" sz="1400" baseline="0" dirty="0">
                        <a:solidFill>
                          <a:schemeClr val="dk1"/>
                        </a:solidFill>
                        <a:effectLst/>
                        <a:latin typeface="Arial"/>
                        <a:ea typeface="Times New Roman"/>
                        <a:cs typeface="Times New Roman"/>
                      </a:endParaRPr>
                    </a:p>
                  </a:txBody>
                  <a:tcPr marL="44450" marR="44450" marT="0" marB="0" anchor="ctr"/>
                </a:tc>
                <a:tc>
                  <a:txBody>
                    <a:bodyPr/>
                    <a:lstStyle/>
                    <a:p>
                      <a:pPr algn="ctr">
                        <a:lnSpc>
                          <a:spcPts val="1400"/>
                        </a:lnSpc>
                        <a:spcAft>
                          <a:spcPts val="0"/>
                        </a:spcAft>
                      </a:pPr>
                      <a:r>
                        <a:rPr lang="de-DE" sz="1400" baseline="0" dirty="0">
                          <a:solidFill>
                            <a:schemeClr val="dk1"/>
                          </a:solidFill>
                          <a:effectLst/>
                          <a:latin typeface="Arial"/>
                          <a:ea typeface="Times New Roman"/>
                          <a:cs typeface="Times New Roman"/>
                        </a:rPr>
                        <a:t>Montag</a:t>
                      </a:r>
                    </a:p>
                  </a:txBody>
                  <a:tcPr marL="44450" marR="44450" marT="0" marB="0" anchor="ctr"/>
                </a:tc>
                <a:tc>
                  <a:txBody>
                    <a:bodyPr/>
                    <a:lstStyle/>
                    <a:p>
                      <a:pPr algn="ctr">
                        <a:lnSpc>
                          <a:spcPts val="1400"/>
                        </a:lnSpc>
                        <a:spcAft>
                          <a:spcPts val="0"/>
                        </a:spcAft>
                        <a:tabLst>
                          <a:tab pos="269875" algn="l"/>
                        </a:tabLst>
                      </a:pPr>
                      <a:r>
                        <a:rPr lang="de-DE" sz="1400" baseline="0" dirty="0">
                          <a:solidFill>
                            <a:schemeClr val="dk1"/>
                          </a:solidFill>
                          <a:effectLst/>
                          <a:latin typeface="Arial"/>
                          <a:ea typeface="Times New Roman"/>
                          <a:cs typeface="Times New Roman"/>
                        </a:rPr>
                        <a:t>Dienstag</a:t>
                      </a:r>
                    </a:p>
                  </a:txBody>
                  <a:tcPr marL="44450" marR="44450" marT="0" marB="0" anchor="ctr"/>
                </a:tc>
                <a:tc>
                  <a:txBody>
                    <a:bodyPr/>
                    <a:lstStyle/>
                    <a:p>
                      <a:pPr algn="ctr">
                        <a:lnSpc>
                          <a:spcPts val="1400"/>
                        </a:lnSpc>
                        <a:spcAft>
                          <a:spcPts val="0"/>
                        </a:spcAft>
                        <a:tabLst>
                          <a:tab pos="269875" algn="l"/>
                        </a:tabLst>
                      </a:pPr>
                      <a:r>
                        <a:rPr lang="de-DE" sz="1400" baseline="0" dirty="0">
                          <a:solidFill>
                            <a:schemeClr val="dk1"/>
                          </a:solidFill>
                          <a:effectLst/>
                          <a:latin typeface="Arial"/>
                          <a:ea typeface="Times New Roman"/>
                          <a:cs typeface="Times New Roman"/>
                        </a:rPr>
                        <a:t>Mittwoch</a:t>
                      </a:r>
                    </a:p>
                  </a:txBody>
                  <a:tcPr marL="44450" marR="44450" marT="0" marB="0" anchor="ctr"/>
                </a:tc>
                <a:tc>
                  <a:txBody>
                    <a:bodyPr/>
                    <a:lstStyle/>
                    <a:p>
                      <a:pPr algn="ctr">
                        <a:lnSpc>
                          <a:spcPts val="1400"/>
                        </a:lnSpc>
                        <a:spcAft>
                          <a:spcPts val="0"/>
                        </a:spcAft>
                        <a:tabLst>
                          <a:tab pos="269875" algn="l"/>
                        </a:tabLst>
                      </a:pPr>
                      <a:r>
                        <a:rPr lang="de-DE" sz="1400" baseline="0">
                          <a:solidFill>
                            <a:schemeClr val="dk1"/>
                          </a:solidFill>
                          <a:effectLst/>
                          <a:latin typeface="Arial"/>
                          <a:ea typeface="Times New Roman"/>
                          <a:cs typeface="Times New Roman"/>
                        </a:rPr>
                        <a:t>Donnerstag</a:t>
                      </a:r>
                    </a:p>
                  </a:txBody>
                  <a:tcPr marL="44450" marR="44450" marT="0" marB="0" anchor="ctr"/>
                </a:tc>
                <a:tc>
                  <a:txBody>
                    <a:bodyPr/>
                    <a:lstStyle/>
                    <a:p>
                      <a:pPr algn="ctr">
                        <a:lnSpc>
                          <a:spcPts val="1400"/>
                        </a:lnSpc>
                        <a:spcAft>
                          <a:spcPts val="0"/>
                        </a:spcAft>
                        <a:tabLst>
                          <a:tab pos="269875" algn="l"/>
                        </a:tabLst>
                      </a:pPr>
                      <a:r>
                        <a:rPr lang="de-DE" sz="1400" baseline="0" dirty="0">
                          <a:solidFill>
                            <a:schemeClr val="dk1"/>
                          </a:solidFill>
                          <a:effectLst/>
                          <a:latin typeface="Arial"/>
                          <a:ea typeface="Times New Roman"/>
                          <a:cs typeface="Times New Roman"/>
                        </a:rPr>
                        <a:t>Freitag</a:t>
                      </a:r>
                    </a:p>
                  </a:txBody>
                  <a:tcPr marL="44450" marR="44450" marT="0" marB="0" anchor="ctr"/>
                </a:tc>
                <a:extLst>
                  <a:ext uri="{0D108BD9-81ED-4DB2-BD59-A6C34878D82A}">
                    <a16:rowId xmlns:a16="http://schemas.microsoft.com/office/drawing/2014/main" val="10001"/>
                  </a:ext>
                </a:extLst>
              </a:tr>
              <a:tr h="524134">
                <a:tc>
                  <a:txBody>
                    <a:bodyPr/>
                    <a:lstStyle/>
                    <a:p>
                      <a:pPr algn="ctr">
                        <a:lnSpc>
                          <a:spcPts val="2000"/>
                        </a:lnSpc>
                        <a:spcAft>
                          <a:spcPts val="0"/>
                        </a:spcAft>
                        <a:tabLst>
                          <a:tab pos="269875" algn="l"/>
                        </a:tabLst>
                      </a:pPr>
                      <a:r>
                        <a:rPr lang="de-DE" sz="1400" baseline="0" dirty="0">
                          <a:solidFill>
                            <a:schemeClr val="dk1"/>
                          </a:solidFill>
                          <a:effectLst/>
                          <a:latin typeface="Arial"/>
                          <a:ea typeface="Times New Roman"/>
                          <a:cs typeface="Times New Roman"/>
                        </a:rPr>
                        <a:t>08.10  –  08.30</a:t>
                      </a:r>
                    </a:p>
                  </a:txBody>
                  <a:tcPr marL="44450" marR="44450" marT="0" marB="0" anchor="ctr">
                    <a:solidFill>
                      <a:srgbClr val="00B0F0"/>
                    </a:solidFill>
                  </a:tcPr>
                </a:tc>
                <a:tc>
                  <a:txBody>
                    <a:bodyPr/>
                    <a:lstStyle/>
                    <a:p>
                      <a:pPr algn="ctr">
                        <a:lnSpc>
                          <a:spcPts val="2000"/>
                        </a:lnSpc>
                        <a:spcAft>
                          <a:spcPts val="0"/>
                        </a:spcAft>
                      </a:pPr>
                      <a:r>
                        <a:rPr lang="de-DE" sz="1400" baseline="0" dirty="0">
                          <a:solidFill>
                            <a:schemeClr val="dk1"/>
                          </a:solidFill>
                          <a:effectLst/>
                          <a:latin typeface="Arial"/>
                          <a:ea typeface="Times New Roman"/>
                          <a:cs typeface="Times New Roman"/>
                        </a:rPr>
                        <a:t>Auffangzeit</a:t>
                      </a:r>
                    </a:p>
                  </a:txBody>
                  <a:tcPr marL="44450" marR="44450" marT="0" marB="0" anchor="ctr">
                    <a:solidFill>
                      <a:srgbClr val="00B0F0"/>
                    </a:solidFill>
                  </a:tcPr>
                </a:tc>
                <a:tc>
                  <a:txBody>
                    <a:bodyPr/>
                    <a:lstStyle/>
                    <a:p>
                      <a:pPr algn="ctr">
                        <a:lnSpc>
                          <a:spcPts val="2000"/>
                        </a:lnSpc>
                        <a:spcAft>
                          <a:spcPts val="0"/>
                        </a:spcAft>
                      </a:pPr>
                      <a:r>
                        <a:rPr lang="de-DE" sz="1400" baseline="0" dirty="0">
                          <a:solidFill>
                            <a:schemeClr val="dk1"/>
                          </a:solidFill>
                          <a:effectLst/>
                          <a:latin typeface="Arial"/>
                          <a:ea typeface="Times New Roman"/>
                          <a:cs typeface="Times New Roman"/>
                        </a:rPr>
                        <a:t>Auffangzeit</a:t>
                      </a:r>
                    </a:p>
                  </a:txBody>
                  <a:tcPr marL="44450" marR="44450" marT="0" marB="0" anchor="ctr">
                    <a:solidFill>
                      <a:srgbClr val="00B0F0"/>
                    </a:solidFill>
                  </a:tcPr>
                </a:tc>
                <a:tc>
                  <a:txBody>
                    <a:bodyPr/>
                    <a:lstStyle/>
                    <a:p>
                      <a:pPr algn="ctr">
                        <a:lnSpc>
                          <a:spcPts val="2000"/>
                        </a:lnSpc>
                        <a:spcAft>
                          <a:spcPts val="0"/>
                        </a:spcAft>
                      </a:pPr>
                      <a:r>
                        <a:rPr lang="de-DE" sz="1400" baseline="0" dirty="0">
                          <a:solidFill>
                            <a:schemeClr val="dk1"/>
                          </a:solidFill>
                          <a:effectLst/>
                          <a:latin typeface="Arial"/>
                          <a:ea typeface="Times New Roman"/>
                          <a:cs typeface="Times New Roman"/>
                        </a:rPr>
                        <a:t>Auffangzeit</a:t>
                      </a:r>
                    </a:p>
                  </a:txBody>
                  <a:tcPr marL="44450" marR="44450" marT="0" marB="0" anchor="ctr">
                    <a:solidFill>
                      <a:srgbClr val="00B0F0"/>
                    </a:solidFill>
                  </a:tcPr>
                </a:tc>
                <a:tc>
                  <a:txBody>
                    <a:bodyPr/>
                    <a:lstStyle/>
                    <a:p>
                      <a:pPr algn="ctr">
                        <a:lnSpc>
                          <a:spcPts val="2000"/>
                        </a:lnSpc>
                        <a:spcAft>
                          <a:spcPts val="0"/>
                        </a:spcAft>
                      </a:pPr>
                      <a:r>
                        <a:rPr lang="de-DE" sz="1400" baseline="0" dirty="0">
                          <a:solidFill>
                            <a:schemeClr val="dk1"/>
                          </a:solidFill>
                          <a:effectLst/>
                          <a:latin typeface="Arial"/>
                          <a:ea typeface="Times New Roman"/>
                          <a:cs typeface="Times New Roman"/>
                        </a:rPr>
                        <a:t>Auffangzeit</a:t>
                      </a:r>
                    </a:p>
                  </a:txBody>
                  <a:tcPr marL="44450" marR="44450" marT="0" marB="0" anchor="ctr">
                    <a:solidFill>
                      <a:srgbClr val="00B0F0"/>
                    </a:solidFill>
                  </a:tcPr>
                </a:tc>
                <a:tc>
                  <a:txBody>
                    <a:bodyPr/>
                    <a:lstStyle/>
                    <a:p>
                      <a:pPr algn="ctr">
                        <a:lnSpc>
                          <a:spcPts val="2000"/>
                        </a:lnSpc>
                        <a:spcAft>
                          <a:spcPts val="0"/>
                        </a:spcAft>
                      </a:pPr>
                      <a:r>
                        <a:rPr lang="de-DE" sz="1400" baseline="0" dirty="0">
                          <a:solidFill>
                            <a:schemeClr val="dk1"/>
                          </a:solidFill>
                          <a:effectLst/>
                          <a:latin typeface="Arial"/>
                          <a:ea typeface="Times New Roman"/>
                          <a:cs typeface="Times New Roman"/>
                        </a:rPr>
                        <a:t>Auffangzeit</a:t>
                      </a:r>
                    </a:p>
                  </a:txBody>
                  <a:tcPr marL="44450" marR="44450" marT="0" marB="0" anchor="ctr">
                    <a:solidFill>
                      <a:srgbClr val="00B0F0"/>
                    </a:solidFill>
                  </a:tcPr>
                </a:tc>
                <a:extLst>
                  <a:ext uri="{0D108BD9-81ED-4DB2-BD59-A6C34878D82A}">
                    <a16:rowId xmlns:a16="http://schemas.microsoft.com/office/drawing/2014/main" val="10002"/>
                  </a:ext>
                </a:extLst>
              </a:tr>
              <a:tr h="974035">
                <a:tc>
                  <a:txBody>
                    <a:bodyPr/>
                    <a:lstStyle/>
                    <a:p>
                      <a:pPr algn="ctr">
                        <a:lnSpc>
                          <a:spcPts val="2000"/>
                        </a:lnSpc>
                        <a:spcAft>
                          <a:spcPts val="0"/>
                        </a:spcAft>
                        <a:tabLst>
                          <a:tab pos="269875" algn="l"/>
                        </a:tabLst>
                      </a:pPr>
                      <a:r>
                        <a:rPr lang="de-DE" sz="1400" baseline="0" dirty="0">
                          <a:solidFill>
                            <a:schemeClr val="dk1"/>
                          </a:solidFill>
                          <a:effectLst/>
                          <a:latin typeface="Arial"/>
                          <a:ea typeface="Times New Roman"/>
                          <a:cs typeface="Times New Roman"/>
                        </a:rPr>
                        <a:t>08.30  – 11.50</a:t>
                      </a:r>
                    </a:p>
                  </a:txBody>
                  <a:tcPr marL="44450" marR="44450" marT="0" marB="0" anchor="ctr">
                    <a:solidFill>
                      <a:srgbClr val="FFB262"/>
                    </a:solidFill>
                  </a:tcPr>
                </a:tc>
                <a:tc>
                  <a:txBody>
                    <a:bodyPr/>
                    <a:lstStyle/>
                    <a:p>
                      <a:pPr algn="ctr">
                        <a:lnSpc>
                          <a:spcPts val="2000"/>
                        </a:lnSpc>
                        <a:spcAft>
                          <a:spcPts val="0"/>
                        </a:spcAft>
                      </a:pPr>
                      <a:r>
                        <a:rPr lang="de-DE" sz="1400" baseline="0" dirty="0">
                          <a:solidFill>
                            <a:schemeClr val="dk1"/>
                          </a:solidFill>
                          <a:effectLst/>
                          <a:latin typeface="Arial"/>
                          <a:ea typeface="Times New Roman"/>
                          <a:cs typeface="Times New Roman"/>
                        </a:rPr>
                        <a:t>Unterricht </a:t>
                      </a:r>
                      <a:r>
                        <a:rPr lang="de-DE" sz="1400" baseline="0" dirty="0" err="1">
                          <a:solidFill>
                            <a:schemeClr val="dk1"/>
                          </a:solidFill>
                          <a:effectLst/>
                          <a:latin typeface="Arial"/>
                          <a:ea typeface="Times New Roman"/>
                          <a:cs typeface="Times New Roman"/>
                        </a:rPr>
                        <a:t>Gross</a:t>
                      </a:r>
                      <a:r>
                        <a:rPr lang="de-DE" sz="1400" baseline="0" dirty="0">
                          <a:solidFill>
                            <a:schemeClr val="dk1"/>
                          </a:solidFill>
                          <a:effectLst/>
                          <a:latin typeface="Arial"/>
                          <a:ea typeface="Times New Roman"/>
                          <a:cs typeface="Times New Roman"/>
                        </a:rPr>
                        <a:t> &amp; Klein</a:t>
                      </a:r>
                    </a:p>
                  </a:txBody>
                  <a:tcPr marL="44450" marR="44450" marT="0" marB="0" anchor="ctr">
                    <a:solidFill>
                      <a:srgbClr val="FFB262"/>
                    </a:solidFill>
                  </a:tcPr>
                </a:tc>
                <a:tc>
                  <a:txBody>
                    <a:bodyPr/>
                    <a:lstStyle/>
                    <a:p>
                      <a:pPr algn="ctr">
                        <a:lnSpc>
                          <a:spcPts val="2000"/>
                        </a:lnSpc>
                        <a:spcAft>
                          <a:spcPts val="0"/>
                        </a:spcAft>
                      </a:pPr>
                      <a:r>
                        <a:rPr lang="de-DE" sz="1400" baseline="0" dirty="0">
                          <a:solidFill>
                            <a:schemeClr val="dk1"/>
                          </a:solidFill>
                          <a:effectLst/>
                          <a:latin typeface="Arial"/>
                          <a:ea typeface="Times New Roman"/>
                          <a:cs typeface="Times New Roman"/>
                        </a:rPr>
                        <a:t>Unterricht </a:t>
                      </a:r>
                    </a:p>
                    <a:p>
                      <a:pPr algn="ctr">
                        <a:lnSpc>
                          <a:spcPts val="2000"/>
                        </a:lnSpc>
                        <a:spcAft>
                          <a:spcPts val="0"/>
                        </a:spcAft>
                      </a:pPr>
                      <a:r>
                        <a:rPr lang="de-DE" sz="1400" baseline="0" dirty="0" err="1">
                          <a:solidFill>
                            <a:schemeClr val="dk1"/>
                          </a:solidFill>
                          <a:effectLst/>
                          <a:latin typeface="Arial"/>
                          <a:ea typeface="Times New Roman"/>
                          <a:cs typeface="Times New Roman"/>
                        </a:rPr>
                        <a:t>Gross</a:t>
                      </a:r>
                      <a:r>
                        <a:rPr lang="de-DE" sz="1400" baseline="0" dirty="0">
                          <a:solidFill>
                            <a:schemeClr val="dk1"/>
                          </a:solidFill>
                          <a:effectLst/>
                          <a:latin typeface="Arial"/>
                          <a:ea typeface="Times New Roman"/>
                          <a:cs typeface="Times New Roman"/>
                        </a:rPr>
                        <a:t> &amp; Klein</a:t>
                      </a:r>
                    </a:p>
                  </a:txBody>
                  <a:tcPr marL="44450" marR="44450" marT="0" marB="0" anchor="ctr">
                    <a:solidFill>
                      <a:srgbClr val="FFB262"/>
                    </a:solidFill>
                  </a:tcPr>
                </a:tc>
                <a:tc>
                  <a:txBody>
                    <a:bodyPr/>
                    <a:lstStyle/>
                    <a:p>
                      <a:pPr algn="ctr">
                        <a:lnSpc>
                          <a:spcPts val="2000"/>
                        </a:lnSpc>
                        <a:spcAft>
                          <a:spcPts val="0"/>
                        </a:spcAft>
                      </a:pPr>
                      <a:r>
                        <a:rPr lang="de-DE" sz="1400" baseline="0" dirty="0">
                          <a:solidFill>
                            <a:schemeClr val="dk1"/>
                          </a:solidFill>
                          <a:effectLst/>
                          <a:latin typeface="Arial"/>
                          <a:ea typeface="Times New Roman"/>
                          <a:cs typeface="Times New Roman"/>
                        </a:rPr>
                        <a:t>Unterricht  </a:t>
                      </a:r>
                      <a:r>
                        <a:rPr lang="de-DE" sz="1400" baseline="0" dirty="0" err="1">
                          <a:solidFill>
                            <a:schemeClr val="dk1"/>
                          </a:solidFill>
                          <a:effectLst/>
                          <a:latin typeface="Arial"/>
                          <a:ea typeface="Times New Roman"/>
                          <a:cs typeface="Times New Roman"/>
                        </a:rPr>
                        <a:t>Gross</a:t>
                      </a:r>
                      <a:r>
                        <a:rPr lang="de-DE" sz="1400" baseline="0" dirty="0">
                          <a:solidFill>
                            <a:schemeClr val="dk1"/>
                          </a:solidFill>
                          <a:effectLst/>
                          <a:latin typeface="Arial"/>
                          <a:ea typeface="Times New Roman"/>
                          <a:cs typeface="Times New Roman"/>
                        </a:rPr>
                        <a:t> &amp; Klein</a:t>
                      </a:r>
                    </a:p>
                    <a:p>
                      <a:pPr algn="ctr">
                        <a:lnSpc>
                          <a:spcPts val="2000"/>
                        </a:lnSpc>
                        <a:spcAft>
                          <a:spcPts val="0"/>
                        </a:spcAft>
                        <a:tabLst>
                          <a:tab pos="269875" algn="l"/>
                        </a:tabLst>
                      </a:pPr>
                      <a:r>
                        <a:rPr lang="de-DE" sz="1400" baseline="0" dirty="0">
                          <a:solidFill>
                            <a:schemeClr val="dk1"/>
                          </a:solidFill>
                          <a:effectLst/>
                          <a:latin typeface="Arial"/>
                          <a:ea typeface="Times New Roman"/>
                          <a:cs typeface="Times New Roman"/>
                        </a:rPr>
                        <a:t> Wald</a:t>
                      </a:r>
                    </a:p>
                  </a:txBody>
                  <a:tcPr marL="44450" marR="44450" marT="0" marB="0" anchor="ctr">
                    <a:solidFill>
                      <a:srgbClr val="FFB262"/>
                    </a:solidFill>
                  </a:tcPr>
                </a:tc>
                <a:tc>
                  <a:txBody>
                    <a:bodyPr/>
                    <a:lstStyle/>
                    <a:p>
                      <a:pPr algn="ctr">
                        <a:lnSpc>
                          <a:spcPts val="2000"/>
                        </a:lnSpc>
                        <a:spcAft>
                          <a:spcPts val="0"/>
                        </a:spcAft>
                      </a:pPr>
                      <a:r>
                        <a:rPr lang="de-DE" sz="1400" baseline="0" dirty="0">
                          <a:solidFill>
                            <a:schemeClr val="dk1"/>
                          </a:solidFill>
                          <a:effectLst/>
                          <a:latin typeface="Arial"/>
                          <a:ea typeface="Times New Roman"/>
                          <a:cs typeface="Times New Roman"/>
                        </a:rPr>
                        <a:t>Unterricht  </a:t>
                      </a:r>
                      <a:r>
                        <a:rPr lang="de-DE" sz="1400" baseline="0" dirty="0" err="1">
                          <a:solidFill>
                            <a:schemeClr val="dk1"/>
                          </a:solidFill>
                          <a:effectLst/>
                          <a:latin typeface="Arial"/>
                          <a:ea typeface="Times New Roman"/>
                          <a:cs typeface="Times New Roman"/>
                        </a:rPr>
                        <a:t>Gross</a:t>
                      </a:r>
                      <a:r>
                        <a:rPr lang="de-DE" sz="1400" baseline="0" dirty="0">
                          <a:solidFill>
                            <a:schemeClr val="dk1"/>
                          </a:solidFill>
                          <a:effectLst/>
                          <a:latin typeface="Arial"/>
                          <a:ea typeface="Times New Roman"/>
                          <a:cs typeface="Times New Roman"/>
                        </a:rPr>
                        <a:t> &amp; Klein</a:t>
                      </a:r>
                    </a:p>
                    <a:p>
                      <a:pPr algn="ctr">
                        <a:lnSpc>
                          <a:spcPts val="2000"/>
                        </a:lnSpc>
                        <a:spcAft>
                          <a:spcPts val="0"/>
                        </a:spcAft>
                        <a:tabLst>
                          <a:tab pos="269875" algn="l"/>
                        </a:tabLst>
                      </a:pPr>
                      <a:r>
                        <a:rPr lang="de-DE" sz="1400" baseline="0" dirty="0">
                          <a:solidFill>
                            <a:schemeClr val="dk1"/>
                          </a:solidFill>
                          <a:effectLst/>
                          <a:latin typeface="Arial"/>
                          <a:ea typeface="Times New Roman"/>
                          <a:cs typeface="Times New Roman"/>
                        </a:rPr>
                        <a:t>Sport</a:t>
                      </a:r>
                    </a:p>
                  </a:txBody>
                  <a:tcPr marL="44450" marR="44450" marT="0" marB="0" anchor="ctr">
                    <a:solidFill>
                      <a:srgbClr val="FFB262"/>
                    </a:solidFill>
                  </a:tcPr>
                </a:tc>
                <a:tc>
                  <a:txBody>
                    <a:bodyPr/>
                    <a:lstStyle/>
                    <a:p>
                      <a:pPr algn="ctr">
                        <a:lnSpc>
                          <a:spcPts val="2000"/>
                        </a:lnSpc>
                        <a:spcAft>
                          <a:spcPts val="0"/>
                        </a:spcAft>
                      </a:pPr>
                      <a:r>
                        <a:rPr lang="de-DE" sz="1400" baseline="0" dirty="0">
                          <a:solidFill>
                            <a:schemeClr val="dk1"/>
                          </a:solidFill>
                          <a:effectLst/>
                          <a:latin typeface="Arial"/>
                          <a:ea typeface="Times New Roman"/>
                          <a:cs typeface="Times New Roman"/>
                        </a:rPr>
                        <a:t>Unterricht  </a:t>
                      </a:r>
                      <a:r>
                        <a:rPr lang="de-DE" sz="1400" baseline="0" dirty="0" err="1">
                          <a:solidFill>
                            <a:schemeClr val="dk1"/>
                          </a:solidFill>
                          <a:effectLst/>
                          <a:latin typeface="Arial"/>
                          <a:ea typeface="Times New Roman"/>
                          <a:cs typeface="Times New Roman"/>
                        </a:rPr>
                        <a:t>Gross</a:t>
                      </a:r>
                      <a:r>
                        <a:rPr lang="de-DE" sz="1400" baseline="0" dirty="0">
                          <a:solidFill>
                            <a:schemeClr val="dk1"/>
                          </a:solidFill>
                          <a:effectLst/>
                          <a:latin typeface="Arial"/>
                          <a:ea typeface="Times New Roman"/>
                          <a:cs typeface="Times New Roman"/>
                        </a:rPr>
                        <a:t> &amp; Klein</a:t>
                      </a:r>
                    </a:p>
                  </a:txBody>
                  <a:tcPr marL="44450" marR="44450" marT="0" marB="0" anchor="ctr">
                    <a:solidFill>
                      <a:srgbClr val="FFB262"/>
                    </a:solidFill>
                  </a:tcPr>
                </a:tc>
                <a:extLst>
                  <a:ext uri="{0D108BD9-81ED-4DB2-BD59-A6C34878D82A}">
                    <a16:rowId xmlns:a16="http://schemas.microsoft.com/office/drawing/2014/main" val="10003"/>
                  </a:ext>
                </a:extLst>
              </a:tr>
              <a:tr h="417443">
                <a:tc gridSpan="6">
                  <a:txBody>
                    <a:bodyPr/>
                    <a:lstStyle/>
                    <a:p>
                      <a:pPr algn="ctr">
                        <a:lnSpc>
                          <a:spcPts val="2000"/>
                        </a:lnSpc>
                        <a:spcAft>
                          <a:spcPts val="0"/>
                        </a:spcAft>
                        <a:tabLst>
                          <a:tab pos="269875" algn="l"/>
                        </a:tabLst>
                      </a:pPr>
                      <a:r>
                        <a:rPr lang="de-DE" sz="1400" baseline="0" dirty="0">
                          <a:solidFill>
                            <a:schemeClr val="dk1"/>
                          </a:solidFill>
                          <a:effectLst/>
                          <a:latin typeface="Arial"/>
                          <a:ea typeface="Times New Roman"/>
                          <a:cs typeface="Times New Roman"/>
                        </a:rPr>
                        <a:t>Mittagspause</a:t>
                      </a:r>
                    </a:p>
                  </a:txBody>
                  <a:tcPr marL="44450" marR="44450" marT="0" marB="0" anchor="ctr">
                    <a:solidFill>
                      <a:srgbClr val="92D050"/>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r h="737563">
                <a:tc>
                  <a:txBody>
                    <a:bodyPr/>
                    <a:lstStyle/>
                    <a:p>
                      <a:pPr marR="107950" algn="ctr">
                        <a:lnSpc>
                          <a:spcPts val="2000"/>
                        </a:lnSpc>
                        <a:spcAft>
                          <a:spcPts val="0"/>
                        </a:spcAft>
                        <a:tabLst>
                          <a:tab pos="226060" algn="l"/>
                        </a:tabLst>
                      </a:pPr>
                      <a:r>
                        <a:rPr lang="de-DE" sz="1400" baseline="0" dirty="0">
                          <a:solidFill>
                            <a:schemeClr val="dk1"/>
                          </a:solidFill>
                          <a:effectLst/>
                          <a:latin typeface="Arial"/>
                          <a:ea typeface="Times New Roman"/>
                          <a:cs typeface="Times New Roman"/>
                        </a:rPr>
                        <a:t>13.45 – 15.30</a:t>
                      </a:r>
                    </a:p>
                  </a:txBody>
                  <a:tcPr marL="44450" marR="44450" marT="0" marB="0" anchor="ctr">
                    <a:solidFill>
                      <a:srgbClr val="FFB262"/>
                    </a:solidFill>
                  </a:tcPr>
                </a:tc>
                <a:tc>
                  <a:txBody>
                    <a:bodyPr/>
                    <a:lstStyle/>
                    <a:p>
                      <a:pPr algn="ctr">
                        <a:lnSpc>
                          <a:spcPts val="2000"/>
                        </a:lnSpc>
                        <a:spcAft>
                          <a:spcPts val="0"/>
                        </a:spcAft>
                      </a:pPr>
                      <a:r>
                        <a:rPr lang="de-DE" sz="1400" baseline="0" dirty="0">
                          <a:solidFill>
                            <a:schemeClr val="dk1"/>
                          </a:solidFill>
                          <a:effectLst/>
                          <a:latin typeface="Arial"/>
                          <a:ea typeface="Times New Roman"/>
                          <a:cs typeface="Times New Roman"/>
                        </a:rPr>
                        <a:t>Unterricht </a:t>
                      </a:r>
                      <a:r>
                        <a:rPr lang="de-DE" sz="1400" baseline="0" dirty="0" err="1">
                          <a:solidFill>
                            <a:schemeClr val="dk1"/>
                          </a:solidFill>
                          <a:effectLst/>
                          <a:latin typeface="Arial"/>
                          <a:ea typeface="Times New Roman"/>
                          <a:cs typeface="Times New Roman"/>
                        </a:rPr>
                        <a:t>Gross</a:t>
                      </a:r>
                      <a:endParaRPr lang="de-DE" sz="1400" baseline="0" dirty="0">
                        <a:solidFill>
                          <a:schemeClr val="dk1"/>
                        </a:solidFill>
                        <a:effectLst/>
                        <a:latin typeface="Arial"/>
                        <a:ea typeface="Times New Roman"/>
                        <a:cs typeface="Times New Roman"/>
                      </a:endParaRPr>
                    </a:p>
                  </a:txBody>
                  <a:tcPr marL="44450" marR="44450" marT="0" marB="0" anchor="ctr">
                    <a:solidFill>
                      <a:srgbClr val="FFB262"/>
                    </a:solidFill>
                  </a:tcPr>
                </a:tc>
                <a:tc>
                  <a:txBody>
                    <a:bodyPr/>
                    <a:lstStyle/>
                    <a:p>
                      <a:pPr algn="ctr">
                        <a:lnSpc>
                          <a:spcPts val="2000"/>
                        </a:lnSpc>
                        <a:spcAft>
                          <a:spcPts val="0"/>
                        </a:spcAft>
                        <a:tabLst>
                          <a:tab pos="269875" algn="l"/>
                        </a:tabLst>
                      </a:pPr>
                      <a:r>
                        <a:rPr lang="de-DE" sz="1400" baseline="0">
                          <a:solidFill>
                            <a:schemeClr val="dk1"/>
                          </a:solidFill>
                          <a:effectLst/>
                          <a:latin typeface="Arial"/>
                          <a:ea typeface="Times New Roman"/>
                          <a:cs typeface="Times New Roman"/>
                        </a:rPr>
                        <a:t>-</a:t>
                      </a:r>
                    </a:p>
                  </a:txBody>
                  <a:tcPr marL="44450" marR="44450" marT="0" marB="0" anchor="ctr">
                    <a:solidFill>
                      <a:srgbClr val="FFB262"/>
                    </a:solidFill>
                  </a:tcPr>
                </a:tc>
                <a:tc>
                  <a:txBody>
                    <a:bodyPr/>
                    <a:lstStyle/>
                    <a:p>
                      <a:pPr algn="ctr">
                        <a:lnSpc>
                          <a:spcPts val="2000"/>
                        </a:lnSpc>
                        <a:spcAft>
                          <a:spcPts val="0"/>
                        </a:spcAft>
                        <a:tabLst>
                          <a:tab pos="269875" algn="l"/>
                        </a:tabLst>
                      </a:pPr>
                      <a:r>
                        <a:rPr lang="de-DE" sz="1400" baseline="0" dirty="0">
                          <a:solidFill>
                            <a:schemeClr val="dk1"/>
                          </a:solidFill>
                          <a:effectLst/>
                          <a:latin typeface="Arial"/>
                          <a:ea typeface="Times New Roman"/>
                          <a:cs typeface="Times New Roman"/>
                        </a:rPr>
                        <a:t>-</a:t>
                      </a:r>
                    </a:p>
                  </a:txBody>
                  <a:tcPr marL="44450" marR="44450" marT="0" marB="0" anchor="ctr">
                    <a:solidFill>
                      <a:srgbClr val="FFB262"/>
                    </a:solidFill>
                  </a:tcPr>
                </a:tc>
                <a:tc>
                  <a:txBody>
                    <a:bodyPr/>
                    <a:lstStyle/>
                    <a:p>
                      <a:pPr algn="ctr">
                        <a:lnSpc>
                          <a:spcPts val="2000"/>
                        </a:lnSpc>
                        <a:spcAft>
                          <a:spcPts val="0"/>
                        </a:spcAft>
                      </a:pPr>
                      <a:r>
                        <a:rPr lang="de-DE" sz="1400" baseline="0" dirty="0">
                          <a:solidFill>
                            <a:schemeClr val="dk1"/>
                          </a:solidFill>
                          <a:effectLst/>
                          <a:latin typeface="Arial"/>
                          <a:ea typeface="Times New Roman"/>
                          <a:cs typeface="Times New Roman"/>
                        </a:rPr>
                        <a:t>Unterricht </a:t>
                      </a:r>
                      <a:r>
                        <a:rPr lang="de-DE" sz="1400" baseline="0" dirty="0" err="1">
                          <a:solidFill>
                            <a:schemeClr val="dk1"/>
                          </a:solidFill>
                          <a:effectLst/>
                          <a:latin typeface="Arial"/>
                          <a:ea typeface="Times New Roman"/>
                          <a:cs typeface="Times New Roman"/>
                        </a:rPr>
                        <a:t>Gross</a:t>
                      </a:r>
                      <a:endParaRPr lang="de-DE" sz="1400" baseline="0" dirty="0">
                        <a:solidFill>
                          <a:schemeClr val="dk1"/>
                        </a:solidFill>
                        <a:effectLst/>
                        <a:latin typeface="Arial"/>
                        <a:ea typeface="Times New Roman"/>
                        <a:cs typeface="Times New Roman"/>
                      </a:endParaRPr>
                    </a:p>
                  </a:txBody>
                  <a:tcPr marL="44450" marR="44450" marT="0" marB="0" anchor="ctr">
                    <a:solidFill>
                      <a:srgbClr val="FFB262"/>
                    </a:solidFill>
                  </a:tcPr>
                </a:tc>
                <a:tc>
                  <a:txBody>
                    <a:bodyPr/>
                    <a:lstStyle/>
                    <a:p>
                      <a:pPr algn="ctr">
                        <a:lnSpc>
                          <a:spcPts val="2000"/>
                        </a:lnSpc>
                        <a:spcAft>
                          <a:spcPts val="0"/>
                        </a:spcAft>
                        <a:tabLst>
                          <a:tab pos="269875" algn="l"/>
                        </a:tabLst>
                      </a:pPr>
                      <a:r>
                        <a:rPr lang="de-DE" sz="1400" baseline="0" dirty="0">
                          <a:solidFill>
                            <a:schemeClr val="dk1"/>
                          </a:solidFill>
                          <a:effectLst/>
                          <a:latin typeface="Arial"/>
                          <a:ea typeface="Times New Roman"/>
                          <a:cs typeface="Times New Roman"/>
                        </a:rPr>
                        <a:t>-</a:t>
                      </a:r>
                    </a:p>
                  </a:txBody>
                  <a:tcPr marL="44450" marR="44450" marT="0" marB="0" anchor="ctr">
                    <a:solidFill>
                      <a:srgbClr val="FFB262"/>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09968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21D4124F-1F3A-634C-8F1E-574CBE0791C5}"/>
              </a:ext>
            </a:extLst>
          </p:cNvPr>
          <p:cNvSpPr txBox="1"/>
          <p:nvPr/>
        </p:nvSpPr>
        <p:spPr>
          <a:xfrm>
            <a:off x="976771" y="1651791"/>
            <a:ext cx="10695276" cy="5078313"/>
          </a:xfrm>
          <a:prstGeom prst="rect">
            <a:avLst/>
          </a:prstGeom>
          <a:noFill/>
        </p:spPr>
        <p:txBody>
          <a:bodyPr wrap="square" rtlCol="0">
            <a:spAutoFit/>
          </a:bodyPr>
          <a:lstStyle/>
          <a:p>
            <a:r>
              <a:rPr lang="de-DE" sz="3200" dirty="0">
                <a:solidFill>
                  <a:schemeClr val="bg1"/>
                </a:solidFill>
                <a:latin typeface="Chalkboard" panose="03050602040202020205" pitchFamily="66" charset="77"/>
              </a:rPr>
              <a:t>Sie kennen...</a:t>
            </a:r>
          </a:p>
          <a:p>
            <a:pPr marL="571500" indent="-571500">
              <a:buFont typeface="Wingdings" pitchFamily="2" charset="2"/>
              <a:buChar char="ü"/>
            </a:pPr>
            <a:r>
              <a:rPr lang="de-DE" sz="3200" dirty="0">
                <a:solidFill>
                  <a:schemeClr val="bg1"/>
                </a:solidFill>
                <a:latin typeface="Chalkboard" panose="03050602040202020205" pitchFamily="66" charset="77"/>
              </a:rPr>
              <a:t>...die Kindergartenstufe.</a:t>
            </a:r>
          </a:p>
          <a:p>
            <a:pPr marL="571500" indent="-571500">
              <a:buFont typeface="Wingdings" pitchFamily="2" charset="2"/>
              <a:buChar char="ü"/>
            </a:pPr>
            <a:r>
              <a:rPr lang="de-DE" sz="3200" dirty="0">
                <a:solidFill>
                  <a:schemeClr val="bg1"/>
                </a:solidFill>
                <a:latin typeface="Chalkboard" panose="03050602040202020205" pitchFamily="66" charset="77"/>
              </a:rPr>
              <a:t>...das Angebot der Schule Stäfa.</a:t>
            </a:r>
          </a:p>
          <a:p>
            <a:pPr marL="571500" indent="-571500">
              <a:buFont typeface="Wingdings" pitchFamily="2" charset="2"/>
              <a:buChar char="ü"/>
            </a:pPr>
            <a:r>
              <a:rPr lang="de-DE" sz="3200" dirty="0">
                <a:solidFill>
                  <a:schemeClr val="bg1"/>
                </a:solidFill>
                <a:latin typeface="Chalkboard" panose="03050602040202020205" pitchFamily="66" charset="77"/>
              </a:rPr>
              <a:t>...die Standorte &amp; die Zuteilungskriterien.</a:t>
            </a:r>
          </a:p>
          <a:p>
            <a:pPr marL="571500" indent="-571500">
              <a:buFont typeface="Wingdings" pitchFamily="2" charset="2"/>
              <a:buChar char="ü"/>
            </a:pPr>
            <a:endParaRPr lang="de-DE" sz="3200" dirty="0">
              <a:solidFill>
                <a:schemeClr val="bg1"/>
              </a:solidFill>
              <a:latin typeface="Chalkboard" panose="03050602040202020205" pitchFamily="66" charset="77"/>
            </a:endParaRPr>
          </a:p>
          <a:p>
            <a:r>
              <a:rPr lang="de-DE" sz="3200" dirty="0">
                <a:solidFill>
                  <a:schemeClr val="bg1"/>
                </a:solidFill>
                <a:latin typeface="Chalkboard" panose="03050602040202020205" pitchFamily="66" charset="77"/>
              </a:rPr>
              <a:t>Sie konnten...</a:t>
            </a:r>
          </a:p>
          <a:p>
            <a:pPr marL="457200" indent="-457200">
              <a:buFont typeface="Wingdings" pitchFamily="2" charset="2"/>
              <a:buChar char="ü"/>
            </a:pPr>
            <a:r>
              <a:rPr lang="de-DE" sz="3200" dirty="0">
                <a:solidFill>
                  <a:schemeClr val="bg1"/>
                </a:solidFill>
                <a:latin typeface="Chalkboard" panose="03050602040202020205" pitchFamily="66" charset="77"/>
              </a:rPr>
              <a:t>...alle Fragen klären.</a:t>
            </a:r>
          </a:p>
          <a:p>
            <a:pPr marL="457200" indent="-457200">
              <a:buFont typeface="Wingdings" pitchFamily="2" charset="2"/>
              <a:buChar char="ü"/>
            </a:pPr>
            <a:r>
              <a:rPr lang="de-DE" sz="3200" dirty="0">
                <a:solidFill>
                  <a:schemeClr val="bg1"/>
                </a:solidFill>
                <a:latin typeface="Chalkboard" panose="03050602040202020205" pitchFamily="66" charset="77"/>
              </a:rPr>
              <a:t>...sich eine Entscheidungsgrundlage für die Anmeldung schaffen.</a:t>
            </a:r>
          </a:p>
          <a:p>
            <a:endParaRPr lang="de-DE" sz="3600" dirty="0"/>
          </a:p>
        </p:txBody>
      </p:sp>
    </p:spTree>
    <p:extLst>
      <p:ext uri="{BB962C8B-B14F-4D97-AF65-F5344CB8AC3E}">
        <p14:creationId xmlns:p14="http://schemas.microsoft.com/office/powerpoint/2010/main" val="26307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51920" y="1398041"/>
            <a:ext cx="5789221" cy="955195"/>
          </a:xfrm>
        </p:spPr>
        <p:txBody>
          <a:bodyPr>
            <a:noAutofit/>
          </a:bodyPr>
          <a:lstStyle/>
          <a:p>
            <a:pPr algn="l" eaLnBrk="1" hangingPunct="1"/>
            <a:r>
              <a:rPr lang="de-DE" sz="3200" dirty="0">
                <a:latin typeface="Chalkboard" panose="03050602040202020205" pitchFamily="66" charset="77"/>
                <a:ea typeface="ＭＳ Ｐゴシック" charset="0"/>
                <a:cs typeface="ＭＳ Ｐゴシック" charset="0"/>
              </a:rPr>
              <a:t>Ein Kindergartentag...</a:t>
            </a:r>
          </a:p>
        </p:txBody>
      </p:sp>
      <p:sp>
        <p:nvSpPr>
          <p:cNvPr id="92163" name="Rectangle 3"/>
          <p:cNvSpPr>
            <a:spLocks noGrp="1" noChangeArrowheads="1"/>
          </p:cNvSpPr>
          <p:nvPr>
            <p:ph idx="1"/>
          </p:nvPr>
        </p:nvSpPr>
        <p:spPr>
          <a:xfrm>
            <a:off x="2733746" y="2662291"/>
            <a:ext cx="7653536" cy="3684948"/>
          </a:xfrm>
        </p:spPr>
        <p:txBody>
          <a:bodyPr>
            <a:noAutofit/>
          </a:bodyPr>
          <a:lstStyle/>
          <a:p>
            <a:pPr marL="0" indent="0" eaLnBrk="1" hangingPunct="1">
              <a:buNone/>
            </a:pPr>
            <a:r>
              <a:rPr lang="de-DE" sz="3200" dirty="0">
                <a:solidFill>
                  <a:schemeClr val="bg1"/>
                </a:solidFill>
                <a:latin typeface="Chalkboard" panose="03050602040202020205" pitchFamily="66" charset="77"/>
                <a:ea typeface="ＭＳ Ｐゴシック" charset="0"/>
                <a:cs typeface="ＭＳ Ｐゴシック" charset="0"/>
              </a:rPr>
              <a:t>Auffangzeit</a:t>
            </a:r>
          </a:p>
          <a:p>
            <a:pPr marL="0" indent="0" eaLnBrk="1" hangingPunct="1">
              <a:buNone/>
            </a:pPr>
            <a:r>
              <a:rPr lang="de-DE" sz="3200" dirty="0">
                <a:solidFill>
                  <a:schemeClr val="bg1"/>
                </a:solidFill>
                <a:latin typeface="Chalkboard" panose="03050602040202020205" pitchFamily="66" charset="77"/>
                <a:ea typeface="ＭＳ Ｐゴシック" charset="0"/>
                <a:cs typeface="ＭＳ Ｐゴシック" charset="0"/>
              </a:rPr>
              <a:t>Lektion/ angeleitete Aktivität</a:t>
            </a:r>
          </a:p>
          <a:p>
            <a:pPr marL="0" indent="0" eaLnBrk="1" hangingPunct="1">
              <a:buNone/>
            </a:pPr>
            <a:r>
              <a:rPr lang="de-DE" sz="3200" dirty="0" err="1">
                <a:solidFill>
                  <a:schemeClr val="bg1"/>
                </a:solidFill>
                <a:latin typeface="Chalkboard" panose="03050602040202020205" pitchFamily="66" charset="77"/>
                <a:ea typeface="ＭＳ Ｐゴシック" charset="0"/>
                <a:cs typeface="ＭＳ Ｐゴシック" charset="0"/>
              </a:rPr>
              <a:t>Znüni</a:t>
            </a:r>
            <a:endParaRPr lang="de-DE" sz="3200" dirty="0">
              <a:solidFill>
                <a:schemeClr val="bg1"/>
              </a:solidFill>
              <a:latin typeface="Chalkboard" panose="03050602040202020205" pitchFamily="66" charset="77"/>
              <a:ea typeface="ＭＳ Ｐゴシック" charset="0"/>
              <a:cs typeface="ＭＳ Ｐゴシック" charset="0"/>
            </a:endParaRPr>
          </a:p>
          <a:p>
            <a:pPr marL="0" indent="0" eaLnBrk="1" hangingPunct="1">
              <a:buNone/>
            </a:pPr>
            <a:r>
              <a:rPr lang="de-DE" sz="3200" dirty="0">
                <a:solidFill>
                  <a:schemeClr val="bg1"/>
                </a:solidFill>
                <a:latin typeface="Chalkboard" panose="03050602040202020205" pitchFamily="66" charset="77"/>
                <a:ea typeface="ＭＳ Ｐゴシック" charset="0"/>
                <a:cs typeface="ＭＳ Ｐゴシック" charset="0"/>
              </a:rPr>
              <a:t>Spiel im Freien</a:t>
            </a:r>
          </a:p>
          <a:p>
            <a:pPr marL="0" indent="0" eaLnBrk="1" hangingPunct="1">
              <a:buNone/>
            </a:pPr>
            <a:r>
              <a:rPr lang="de-DE" sz="3200" dirty="0">
                <a:solidFill>
                  <a:schemeClr val="bg1"/>
                </a:solidFill>
                <a:latin typeface="Chalkboard" panose="03050602040202020205" pitchFamily="66" charset="77"/>
                <a:ea typeface="ＭＳ Ｐゴシック" charset="0"/>
                <a:cs typeface="ＭＳ Ｐゴシック" charset="0"/>
              </a:rPr>
              <a:t>Freispiel drinnen</a:t>
            </a:r>
          </a:p>
          <a:p>
            <a:pPr marL="0" indent="0" eaLnBrk="1" hangingPunct="1">
              <a:buNone/>
            </a:pPr>
            <a:r>
              <a:rPr lang="de-DE" sz="3200" dirty="0">
                <a:solidFill>
                  <a:schemeClr val="bg1"/>
                </a:solidFill>
                <a:latin typeface="Chalkboard" panose="03050602040202020205" pitchFamily="66" charset="77"/>
                <a:ea typeface="ＭＳ Ｐゴシック" charset="0"/>
                <a:cs typeface="ＭＳ Ｐゴシック" charset="0"/>
              </a:rPr>
              <a:t>Ausklang im Kreis</a:t>
            </a:r>
          </a:p>
        </p:txBody>
      </p:sp>
    </p:spTree>
    <p:extLst>
      <p:ext uri="{BB962C8B-B14F-4D97-AF65-F5344CB8AC3E}">
        <p14:creationId xmlns:p14="http://schemas.microsoft.com/office/powerpoint/2010/main" val="1497364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3FAC6D3-19DA-6C46-92F4-2828C6E06CE3}"/>
              </a:ext>
            </a:extLst>
          </p:cNvPr>
          <p:cNvPicPr>
            <a:picLocks noChangeAspect="1"/>
          </p:cNvPicPr>
          <p:nvPr/>
        </p:nvPicPr>
        <p:blipFill>
          <a:blip r:embed="rId3"/>
          <a:stretch>
            <a:fillRect/>
          </a:stretch>
        </p:blipFill>
        <p:spPr>
          <a:xfrm>
            <a:off x="7216963" y="1737575"/>
            <a:ext cx="3973678" cy="2980259"/>
          </a:xfrm>
          <a:prstGeom prst="rect">
            <a:avLst/>
          </a:prstGeom>
        </p:spPr>
      </p:pic>
      <p:pic>
        <p:nvPicPr>
          <p:cNvPr id="14" name="Grafik 13">
            <a:extLst>
              <a:ext uri="{FF2B5EF4-FFF2-40B4-BE49-F238E27FC236}">
                <a16:creationId xmlns:a16="http://schemas.microsoft.com/office/drawing/2014/main" id="{A4432256-ECB4-2545-9E5D-EEABC1A771E6}"/>
              </a:ext>
            </a:extLst>
          </p:cNvPr>
          <p:cNvPicPr>
            <a:picLocks noChangeAspect="1"/>
          </p:cNvPicPr>
          <p:nvPr/>
        </p:nvPicPr>
        <p:blipFill>
          <a:blip r:embed="rId4"/>
          <a:stretch>
            <a:fillRect/>
          </a:stretch>
        </p:blipFill>
        <p:spPr>
          <a:xfrm>
            <a:off x="1214297" y="2140808"/>
            <a:ext cx="4489727" cy="2576383"/>
          </a:xfrm>
          <a:prstGeom prst="rect">
            <a:avLst/>
          </a:prstGeom>
        </p:spPr>
      </p:pic>
    </p:spTree>
    <p:extLst>
      <p:ext uri="{BB962C8B-B14F-4D97-AF65-F5344CB8AC3E}">
        <p14:creationId xmlns:p14="http://schemas.microsoft.com/office/powerpoint/2010/main" val="3368344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72352" y="685800"/>
            <a:ext cx="6483822" cy="1129553"/>
          </a:xfrm>
        </p:spPr>
        <p:txBody>
          <a:bodyPr>
            <a:noAutofit/>
          </a:bodyPr>
          <a:lstStyle/>
          <a:p>
            <a:r>
              <a:rPr lang="de-DE" sz="3200" dirty="0" err="1">
                <a:latin typeface="Chalkboard" panose="03050602040202020205" pitchFamily="66" charset="77"/>
              </a:rPr>
              <a:t>Unterstützungsangeboteim</a:t>
            </a:r>
            <a:r>
              <a:rPr lang="de-DE" sz="3200" dirty="0">
                <a:latin typeface="Chalkboard" panose="03050602040202020205" pitchFamily="66" charset="77"/>
              </a:rPr>
              <a:t> Kindergarten</a:t>
            </a:r>
          </a:p>
        </p:txBody>
      </p:sp>
      <p:sp>
        <p:nvSpPr>
          <p:cNvPr id="5" name="Textfeld 4"/>
          <p:cNvSpPr txBox="1"/>
          <p:nvPr/>
        </p:nvSpPr>
        <p:spPr>
          <a:xfrm>
            <a:off x="672352" y="2061135"/>
            <a:ext cx="10959353" cy="4524315"/>
          </a:xfrm>
          <a:prstGeom prst="rect">
            <a:avLst/>
          </a:prstGeom>
          <a:noFill/>
        </p:spPr>
        <p:txBody>
          <a:bodyPr wrap="square" rtlCol="0">
            <a:spAutoFit/>
          </a:bodyPr>
          <a:lstStyle/>
          <a:p>
            <a:r>
              <a:rPr lang="de-DE" sz="2400" b="1" dirty="0">
                <a:solidFill>
                  <a:schemeClr val="bg1"/>
                </a:solidFill>
                <a:latin typeface="Chalkboard" panose="03050602040202020205" pitchFamily="66" charset="77"/>
              </a:rPr>
              <a:t>Schulische Heilpädagogin / schulischer Heilpädagoge</a:t>
            </a:r>
            <a:endParaRPr lang="de-DE" sz="2400" dirty="0">
              <a:solidFill>
                <a:schemeClr val="bg1"/>
              </a:solidFill>
              <a:latin typeface="Chalkboard" panose="03050602040202020205" pitchFamily="66" charset="77"/>
            </a:endParaRPr>
          </a:p>
          <a:p>
            <a:pPr marL="285750" indent="-285750">
              <a:buFont typeface="Arial" charset="0"/>
              <a:buChar char="•"/>
            </a:pPr>
            <a:r>
              <a:rPr lang="de-DE" sz="2400" dirty="0">
                <a:solidFill>
                  <a:schemeClr val="bg1"/>
                </a:solidFill>
                <a:latin typeface="Chalkboard" panose="03050602040202020205" pitchFamily="66" charset="77"/>
              </a:rPr>
              <a:t>Unterstützt die Kindergartenlehrperson in ihrer Arbeit</a:t>
            </a:r>
          </a:p>
          <a:p>
            <a:pPr marL="285750" indent="-285750">
              <a:buFont typeface="Arial" charset="0"/>
              <a:buChar char="•"/>
            </a:pPr>
            <a:r>
              <a:rPr lang="de-DE" sz="2400" dirty="0">
                <a:solidFill>
                  <a:schemeClr val="bg1"/>
                </a:solidFill>
                <a:latin typeface="Chalkboard" panose="03050602040202020205" pitchFamily="66" charset="77"/>
              </a:rPr>
              <a:t>Begleitet/fördert Kinder in ihrer Entwicklung </a:t>
            </a:r>
          </a:p>
          <a:p>
            <a:pPr marL="285750" indent="-285750">
              <a:buFont typeface="Arial" charset="0"/>
              <a:buChar char="•"/>
            </a:pPr>
            <a:r>
              <a:rPr lang="de-DE" sz="2400" dirty="0">
                <a:solidFill>
                  <a:schemeClr val="bg1"/>
                </a:solidFill>
                <a:latin typeface="Chalkboard" panose="03050602040202020205" pitchFamily="66" charset="77"/>
              </a:rPr>
              <a:t>Ergänzt Beobachtungen hinsichtlich Schulreife/Schulbereitschaft</a:t>
            </a:r>
          </a:p>
          <a:p>
            <a:pPr marL="285750" indent="-285750">
              <a:buFont typeface="Arial" charset="0"/>
              <a:buChar char="•"/>
            </a:pPr>
            <a:endParaRPr lang="de-DE" sz="2400" dirty="0">
              <a:solidFill>
                <a:schemeClr val="bg1"/>
              </a:solidFill>
              <a:latin typeface="Chalkboard" panose="03050602040202020205" pitchFamily="66" charset="77"/>
            </a:endParaRPr>
          </a:p>
          <a:p>
            <a:r>
              <a:rPr lang="de-DE" sz="2400" b="1" dirty="0">
                <a:solidFill>
                  <a:schemeClr val="bg1"/>
                </a:solidFill>
                <a:latin typeface="Chalkboard" panose="03050602040202020205" pitchFamily="66" charset="77"/>
              </a:rPr>
              <a:t>DaZ-Lehrperson (Deutsch als Zweitsprache)</a:t>
            </a:r>
            <a:endParaRPr lang="de-DE" sz="2400" dirty="0">
              <a:solidFill>
                <a:schemeClr val="bg1"/>
              </a:solidFill>
              <a:latin typeface="Chalkboard" panose="03050602040202020205" pitchFamily="66" charset="77"/>
            </a:endParaRPr>
          </a:p>
          <a:p>
            <a:pPr marL="285750" indent="-285750">
              <a:buFont typeface="Arial" charset="0"/>
              <a:buChar char="•"/>
            </a:pPr>
            <a:r>
              <a:rPr lang="de-DE" sz="2400" dirty="0">
                <a:solidFill>
                  <a:schemeClr val="bg1"/>
                </a:solidFill>
                <a:latin typeface="Chalkboard" panose="03050602040202020205" pitchFamily="66" charset="77"/>
              </a:rPr>
              <a:t>Erteilt zusätzlichen Deutschunterricht für Kinder mit einer anderen  Muttersprache.</a:t>
            </a:r>
          </a:p>
          <a:p>
            <a:pPr marL="285750" indent="-285750">
              <a:buFont typeface="Arial" charset="0"/>
              <a:buChar char="•"/>
            </a:pPr>
            <a:endParaRPr lang="de-DE" sz="2400" dirty="0">
              <a:solidFill>
                <a:schemeClr val="bg1"/>
              </a:solidFill>
              <a:latin typeface="Chalkboard" panose="03050602040202020205" pitchFamily="66" charset="77"/>
            </a:endParaRPr>
          </a:p>
          <a:p>
            <a:r>
              <a:rPr lang="de-DE" sz="2400" b="1" dirty="0">
                <a:solidFill>
                  <a:schemeClr val="bg1"/>
                </a:solidFill>
                <a:latin typeface="Chalkboard" panose="03050602040202020205" pitchFamily="66" charset="77"/>
              </a:rPr>
              <a:t>Logopädin / Logopäde</a:t>
            </a:r>
            <a:endParaRPr lang="de-DE" sz="2400" dirty="0">
              <a:solidFill>
                <a:schemeClr val="bg1"/>
              </a:solidFill>
              <a:latin typeface="Chalkboard" panose="03050602040202020205" pitchFamily="66" charset="77"/>
            </a:endParaRPr>
          </a:p>
          <a:p>
            <a:pPr marL="285750" indent="-285750">
              <a:buFont typeface="Arial" charset="0"/>
              <a:buChar char="•"/>
            </a:pPr>
            <a:r>
              <a:rPr lang="de-CH" sz="2400" dirty="0">
                <a:solidFill>
                  <a:schemeClr val="bg1"/>
                </a:solidFill>
                <a:latin typeface="Chalkboard" panose="03050602040202020205" pitchFamily="66" charset="77"/>
              </a:rPr>
              <a:t>Übernimmt die Erfassung/Abklärung und Behandlung von Kindern, welche Auffälligkeiten beim Spracherwerb zeigen.</a:t>
            </a:r>
            <a:endParaRPr lang="de-DE" dirty="0">
              <a:solidFill>
                <a:schemeClr val="bg1"/>
              </a:solidFill>
            </a:endParaRPr>
          </a:p>
        </p:txBody>
      </p:sp>
    </p:spTree>
    <p:extLst>
      <p:ext uri="{BB962C8B-B14F-4D97-AF65-F5344CB8AC3E}">
        <p14:creationId xmlns:p14="http://schemas.microsoft.com/office/powerpoint/2010/main" val="139787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extfeld 4"/>
          <p:cNvSpPr txBox="1"/>
          <p:nvPr/>
        </p:nvSpPr>
        <p:spPr>
          <a:xfrm>
            <a:off x="770081" y="1448689"/>
            <a:ext cx="10875072" cy="3323987"/>
          </a:xfrm>
          <a:prstGeom prst="rect">
            <a:avLst/>
          </a:prstGeom>
          <a:noFill/>
        </p:spPr>
        <p:txBody>
          <a:bodyPr wrap="square" rtlCol="0">
            <a:spAutoFit/>
          </a:bodyPr>
          <a:lstStyle/>
          <a:p>
            <a:r>
              <a:rPr lang="de-DE" sz="2400" b="1" dirty="0">
                <a:solidFill>
                  <a:schemeClr val="bg1"/>
                </a:solidFill>
                <a:latin typeface="Chalkboard" panose="03050602040202020205" pitchFamily="66" charset="77"/>
              </a:rPr>
              <a:t>Bewegungstraining (Psychomotorik)</a:t>
            </a:r>
            <a:endParaRPr lang="de-DE" sz="2400" dirty="0">
              <a:solidFill>
                <a:schemeClr val="bg1"/>
              </a:solidFill>
              <a:latin typeface="Chalkboard" panose="03050602040202020205" pitchFamily="66" charset="77"/>
            </a:endParaRPr>
          </a:p>
          <a:p>
            <a:pPr marL="285750" indent="-285750">
              <a:buFont typeface="Arial" charset="0"/>
              <a:buChar char="•"/>
            </a:pPr>
            <a:r>
              <a:rPr lang="de-DE" sz="2400" dirty="0">
                <a:solidFill>
                  <a:schemeClr val="bg1"/>
                </a:solidFill>
                <a:latin typeface="Chalkboard" panose="03050602040202020205" pitchFamily="66" charset="77"/>
              </a:rPr>
              <a:t>Bei manchen Kindern bestehen Auffälligkeiten in der Bewegung. In der Therapie werden vielfältige Spiel- und </a:t>
            </a:r>
            <a:r>
              <a:rPr lang="de-CH" sz="2400" dirty="0">
                <a:solidFill>
                  <a:schemeClr val="bg1"/>
                </a:solidFill>
                <a:latin typeface="Chalkboard" panose="03050602040202020205" pitchFamily="66" charset="77"/>
              </a:rPr>
              <a:t>Übungsformen entwickelt, welche die motorischen Fertigkeiten verbessern.</a:t>
            </a:r>
          </a:p>
          <a:p>
            <a:endParaRPr lang="de-DE" sz="2400" dirty="0">
              <a:solidFill>
                <a:schemeClr val="bg1"/>
              </a:solidFill>
              <a:latin typeface="Chalkboard" panose="03050602040202020205" pitchFamily="66" charset="77"/>
            </a:endParaRPr>
          </a:p>
          <a:p>
            <a:r>
              <a:rPr lang="de-DE" sz="2400" b="1" dirty="0">
                <a:solidFill>
                  <a:schemeClr val="bg1"/>
                </a:solidFill>
                <a:latin typeface="Chalkboard" panose="03050602040202020205" pitchFamily="66" charset="77"/>
              </a:rPr>
              <a:t>Schulsozialarbeit</a:t>
            </a:r>
            <a:endParaRPr lang="de-DE" sz="2400" dirty="0">
              <a:solidFill>
                <a:schemeClr val="bg1"/>
              </a:solidFill>
              <a:latin typeface="Chalkboard" panose="03050602040202020205" pitchFamily="66" charset="77"/>
            </a:endParaRPr>
          </a:p>
          <a:p>
            <a:pPr marL="285750" indent="-285750">
              <a:buFont typeface="Arial" charset="0"/>
              <a:buChar char="•"/>
            </a:pPr>
            <a:r>
              <a:rPr lang="de-DE" sz="2400" dirty="0">
                <a:solidFill>
                  <a:schemeClr val="bg1"/>
                </a:solidFill>
                <a:latin typeface="Chalkboard" panose="03050602040202020205" pitchFamily="66" charset="77"/>
              </a:rPr>
              <a:t>Eltern können Beratung und Unterstützung bei Erziehungsfragen sowie bei sozialen und persönlichen Problemen ihres Kindes in Anspruch nehmen.</a:t>
            </a:r>
          </a:p>
          <a:p>
            <a:pPr marL="285750" indent="-285750">
              <a:buFont typeface="Arial" charset="0"/>
              <a:buChar char="•"/>
            </a:pPr>
            <a:endParaRPr lang="de-DE" dirty="0"/>
          </a:p>
        </p:txBody>
      </p:sp>
    </p:spTree>
    <p:extLst>
      <p:ext uri="{BB962C8B-B14F-4D97-AF65-F5344CB8AC3E}">
        <p14:creationId xmlns:p14="http://schemas.microsoft.com/office/powerpoint/2010/main" val="334703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569769" y="5226398"/>
            <a:ext cx="8229600" cy="1143000"/>
          </a:xfrm>
        </p:spPr>
        <p:txBody>
          <a:bodyPr>
            <a:normAutofit fontScale="90000"/>
          </a:bodyPr>
          <a:lstStyle/>
          <a:p>
            <a:r>
              <a:rPr lang="de-DE" sz="3600" dirty="0">
                <a:latin typeface="Arial"/>
                <a:cs typeface="Arial"/>
              </a:rPr>
              <a:t>	</a:t>
            </a:r>
            <a:r>
              <a:rPr lang="de-DE" sz="3600" dirty="0">
                <a:latin typeface="Chalkboard" panose="03050602040202020205" pitchFamily="66" charset="77"/>
                <a:cs typeface="Arial"/>
              </a:rPr>
              <a:t>Ich freue mich und bin bereit...und Sie?</a:t>
            </a:r>
            <a:endParaRPr lang="de-DE" sz="3600" dirty="0">
              <a:latin typeface="Chalkboard" panose="03050602040202020205" pitchFamily="66" charset="77"/>
            </a:endParaRPr>
          </a:p>
        </p:txBody>
      </p:sp>
      <p:pic>
        <p:nvPicPr>
          <p:cNvPr id="9" name="Grafik 8">
            <a:extLst>
              <a:ext uri="{FF2B5EF4-FFF2-40B4-BE49-F238E27FC236}">
                <a16:creationId xmlns:a16="http://schemas.microsoft.com/office/drawing/2014/main" id="{46933B07-0E9B-6F48-B2E7-3288B246E3FC}"/>
              </a:ext>
            </a:extLst>
          </p:cNvPr>
          <p:cNvPicPr>
            <a:picLocks noChangeAspect="1"/>
          </p:cNvPicPr>
          <p:nvPr/>
        </p:nvPicPr>
        <p:blipFill>
          <a:blip r:embed="rId2"/>
          <a:stretch>
            <a:fillRect/>
          </a:stretch>
        </p:blipFill>
        <p:spPr>
          <a:xfrm>
            <a:off x="1127485" y="784437"/>
            <a:ext cx="5340551" cy="4005413"/>
          </a:xfrm>
          <a:prstGeom prst="rect">
            <a:avLst/>
          </a:prstGeom>
        </p:spPr>
      </p:pic>
    </p:spTree>
    <p:extLst>
      <p:ext uri="{BB962C8B-B14F-4D97-AF65-F5344CB8AC3E}">
        <p14:creationId xmlns:p14="http://schemas.microsoft.com/office/powerpoint/2010/main" val="708232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B1A053D-1FA6-CE4C-8C9D-550BAAC5E6AF}"/>
              </a:ext>
            </a:extLst>
          </p:cNvPr>
          <p:cNvSpPr txBox="1"/>
          <p:nvPr/>
        </p:nvSpPr>
        <p:spPr>
          <a:xfrm>
            <a:off x="847611" y="2104535"/>
            <a:ext cx="10314375" cy="3631763"/>
          </a:xfrm>
          <a:prstGeom prst="rect">
            <a:avLst/>
          </a:prstGeom>
          <a:noFill/>
        </p:spPr>
        <p:txBody>
          <a:bodyPr wrap="square" rtlCol="0">
            <a:spAutoFit/>
          </a:bodyPr>
          <a:lstStyle/>
          <a:p>
            <a:r>
              <a:rPr lang="de-CH" sz="4400" dirty="0">
                <a:solidFill>
                  <a:schemeClr val="bg1"/>
                </a:solidFill>
                <a:effectLst/>
                <a:latin typeface="Chalkboard" panose="03050602040202020205" pitchFamily="66" charset="77"/>
              </a:rPr>
              <a:t>‘Im Unterricht schenken wir der Lernfreude, den kreativen, sozialen und emotionalen Fähigkeiten ebenso Beachtung wie der Wissensvermittlung.</a:t>
            </a:r>
            <a:r>
              <a:rPr lang="de-DE" sz="4400" dirty="0">
                <a:solidFill>
                  <a:schemeClr val="bg1"/>
                </a:solidFill>
                <a:latin typeface="Chalkboard" panose="03050602040202020205" pitchFamily="66" charset="77"/>
              </a:rPr>
              <a:t>‘</a:t>
            </a:r>
          </a:p>
          <a:p>
            <a:br>
              <a:rPr lang="de-DE" sz="3600" dirty="0">
                <a:solidFill>
                  <a:srgbClr val="002060"/>
                </a:solidFill>
                <a:latin typeface="Chalkboard" panose="03050602040202020205" pitchFamily="66" charset="77"/>
              </a:rPr>
            </a:br>
            <a:r>
              <a:rPr lang="de-DE" dirty="0">
                <a:solidFill>
                  <a:schemeClr val="bg1"/>
                </a:solidFill>
                <a:latin typeface="Chalkboard" panose="03050602040202020205" pitchFamily="66" charset="77"/>
              </a:rPr>
              <a:t>Aus dem Leitbild der Schule Stäfa, vollständig auf: </a:t>
            </a:r>
            <a:r>
              <a:rPr lang="de-DE" dirty="0" err="1">
                <a:solidFill>
                  <a:schemeClr val="bg1"/>
                </a:solidFill>
                <a:latin typeface="Chalkboard" panose="03050602040202020205" pitchFamily="66" charset="77"/>
              </a:rPr>
              <a:t>www.schulestaefa.ch</a:t>
            </a:r>
            <a:endParaRPr lang="de-DE" dirty="0">
              <a:solidFill>
                <a:schemeClr val="bg1"/>
              </a:solidFill>
              <a:latin typeface="Chalkboard" panose="03050602040202020205" pitchFamily="66" charset="77"/>
            </a:endParaRPr>
          </a:p>
        </p:txBody>
      </p:sp>
    </p:spTree>
    <p:extLst>
      <p:ext uri="{BB962C8B-B14F-4D97-AF65-F5344CB8AC3E}">
        <p14:creationId xmlns:p14="http://schemas.microsoft.com/office/powerpoint/2010/main" val="1157162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Bild 4"/>
          <p:cNvPicPr>
            <a:picLocks noChangeAspect="1"/>
          </p:cNvPicPr>
          <p:nvPr/>
        </p:nvPicPr>
        <p:blipFill>
          <a:blip r:embed="rId2"/>
          <a:stretch>
            <a:fillRect/>
          </a:stretch>
        </p:blipFill>
        <p:spPr>
          <a:xfrm>
            <a:off x="2030506" y="2171621"/>
            <a:ext cx="7949709" cy="1932332"/>
          </a:xfrm>
          <a:prstGeom prst="rect">
            <a:avLst/>
          </a:prstGeom>
        </p:spPr>
      </p:pic>
      <p:sp>
        <p:nvSpPr>
          <p:cNvPr id="2" name="Textfeld 1">
            <a:extLst>
              <a:ext uri="{FF2B5EF4-FFF2-40B4-BE49-F238E27FC236}">
                <a16:creationId xmlns:a16="http://schemas.microsoft.com/office/drawing/2014/main" id="{D4F57266-07B7-D44D-8EB6-799C227A8220}"/>
              </a:ext>
            </a:extLst>
          </p:cNvPr>
          <p:cNvSpPr txBox="1"/>
          <p:nvPr/>
        </p:nvSpPr>
        <p:spPr>
          <a:xfrm>
            <a:off x="2261354" y="4290095"/>
            <a:ext cx="7488012" cy="923330"/>
          </a:xfrm>
          <a:prstGeom prst="rect">
            <a:avLst/>
          </a:prstGeom>
          <a:noFill/>
        </p:spPr>
        <p:txBody>
          <a:bodyPr wrap="none" rtlCol="0">
            <a:spAutoFit/>
          </a:bodyPr>
          <a:lstStyle/>
          <a:p>
            <a:pPr algn="ctr"/>
            <a:r>
              <a:rPr lang="de-CH" sz="3600" dirty="0">
                <a:solidFill>
                  <a:schemeClr val="bg1"/>
                </a:solidFill>
                <a:latin typeface="Chalkboard" panose="03050602040202020205" pitchFamily="66" charset="77"/>
              </a:rPr>
              <a:t>Schulergänzende Tagesstrukturen Stäfa</a:t>
            </a:r>
          </a:p>
          <a:p>
            <a:pPr algn="ctr"/>
            <a:endParaRPr lang="de-DE" dirty="0"/>
          </a:p>
        </p:txBody>
      </p:sp>
    </p:spTree>
    <p:extLst>
      <p:ext uri="{BB962C8B-B14F-4D97-AF65-F5344CB8AC3E}">
        <p14:creationId xmlns:p14="http://schemas.microsoft.com/office/powerpoint/2010/main" val="4282376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924E539-1408-73B7-836C-7D3EF6D52A85}"/>
              </a:ext>
            </a:extLst>
          </p:cNvPr>
          <p:cNvSpPr txBox="1"/>
          <p:nvPr/>
        </p:nvSpPr>
        <p:spPr>
          <a:xfrm>
            <a:off x="945930" y="1428364"/>
            <a:ext cx="10689021" cy="4649350"/>
          </a:xfrm>
          <a:prstGeom prst="rect">
            <a:avLst/>
          </a:prstGeom>
          <a:noFill/>
        </p:spPr>
        <p:txBody>
          <a:bodyPr wrap="square">
            <a:spAutoFit/>
          </a:bodyPr>
          <a:lstStyle/>
          <a:p>
            <a:pPr>
              <a:tabLst>
                <a:tab pos="711200" algn="l"/>
              </a:tabLst>
              <a:defRPr sz="1800">
                <a:solidFill>
                  <a:srgbClr val="000000"/>
                </a:solidFill>
                <a:latin typeface="+mn-lt"/>
                <a:ea typeface="+mn-ea"/>
                <a:cs typeface="+mn-cs"/>
                <a:sym typeface="Arial"/>
              </a:defRPr>
            </a:pPr>
            <a:r>
              <a:rPr lang="de-CH" sz="3200" b="1" dirty="0">
                <a:solidFill>
                  <a:schemeClr val="bg1"/>
                </a:solidFill>
                <a:latin typeface="Chalkboard" panose="03050602040202020205" pitchFamily="66" charset="77"/>
                <a:sym typeface="Arial"/>
              </a:rPr>
              <a:t>Die verschiedenen Standorte</a:t>
            </a:r>
          </a:p>
          <a:p>
            <a:pPr>
              <a:lnSpc>
                <a:spcPct val="150000"/>
              </a:lnSpc>
              <a:tabLst>
                <a:tab pos="711200" algn="l"/>
              </a:tabLst>
              <a:defRPr sz="1800">
                <a:solidFill>
                  <a:srgbClr val="000000"/>
                </a:solidFill>
                <a:latin typeface="+mn-lt"/>
                <a:ea typeface="+mn-ea"/>
                <a:cs typeface="+mn-cs"/>
                <a:sym typeface="Arial"/>
              </a:defRPr>
            </a:pPr>
            <a:endParaRPr lang="de-CH" sz="1050" b="1" dirty="0">
              <a:solidFill>
                <a:schemeClr val="bg1"/>
              </a:solidFill>
              <a:latin typeface="Chalkboard" panose="03050602040202020205" pitchFamily="66" charset="77"/>
              <a:sym typeface="Arial"/>
            </a:endParaRPr>
          </a:p>
          <a:p>
            <a:pPr marL="342900" lvl="4" indent="-342900">
              <a:lnSpc>
                <a:spcPct val="150000"/>
              </a:lnSpc>
              <a:buSzPct val="100000"/>
              <a:buFont typeface="Wingdings" pitchFamily="2" charset="2"/>
              <a:buChar char="ü"/>
              <a:tabLst>
                <a:tab pos="711200" algn="l"/>
              </a:tabLst>
              <a:defRPr sz="1800">
                <a:solidFill>
                  <a:srgbClr val="000000"/>
                </a:solidFill>
                <a:latin typeface="+mn-lt"/>
                <a:ea typeface="+mn-ea"/>
                <a:cs typeface="+mn-cs"/>
                <a:sym typeface="Arial"/>
              </a:defRPr>
            </a:pPr>
            <a:r>
              <a:rPr lang="de-CH" sz="2400" b="1" dirty="0" err="1">
                <a:solidFill>
                  <a:schemeClr val="bg1"/>
                </a:solidFill>
                <a:latin typeface="Chalkboard" panose="03050602040202020205" pitchFamily="66" charset="77"/>
                <a:sym typeface="Arial"/>
              </a:rPr>
              <a:t>Beewies</a:t>
            </a:r>
            <a:r>
              <a:rPr lang="de-CH" sz="2400" dirty="0">
                <a:solidFill>
                  <a:schemeClr val="bg1"/>
                </a:solidFill>
                <a:latin typeface="Chalkboard" panose="03050602040202020205" pitchFamily="66" charset="77"/>
                <a:sym typeface="Arial"/>
              </a:rPr>
              <a:t> beim Kindergarten </a:t>
            </a:r>
            <a:r>
              <a:rPr lang="de-CH" sz="2400" dirty="0" err="1">
                <a:solidFill>
                  <a:schemeClr val="bg1"/>
                </a:solidFill>
                <a:latin typeface="Chalkboard" panose="03050602040202020205" pitchFamily="66" charset="77"/>
                <a:sym typeface="Arial"/>
              </a:rPr>
              <a:t>Beewies</a:t>
            </a:r>
            <a:endParaRPr lang="de-CH" sz="2400" dirty="0">
              <a:solidFill>
                <a:schemeClr val="bg1"/>
              </a:solidFill>
              <a:latin typeface="Chalkboard" panose="03050602040202020205" pitchFamily="66" charset="77"/>
              <a:sym typeface="Arial"/>
            </a:endParaRPr>
          </a:p>
          <a:p>
            <a:pPr marL="342900" lvl="4" indent="-342900">
              <a:lnSpc>
                <a:spcPct val="150000"/>
              </a:lnSpc>
              <a:buSzPct val="100000"/>
              <a:buFont typeface="Wingdings" pitchFamily="2" charset="2"/>
              <a:buChar char="ü"/>
              <a:tabLst>
                <a:tab pos="711200" algn="l"/>
              </a:tabLst>
              <a:defRPr sz="1800">
                <a:solidFill>
                  <a:srgbClr val="000000"/>
                </a:solidFill>
                <a:latin typeface="+mn-lt"/>
                <a:ea typeface="+mn-ea"/>
                <a:cs typeface="+mn-cs"/>
                <a:sym typeface="Arial"/>
              </a:defRPr>
            </a:pPr>
            <a:r>
              <a:rPr lang="de-CH" sz="2400" b="1" dirty="0">
                <a:solidFill>
                  <a:schemeClr val="bg1"/>
                </a:solidFill>
                <a:latin typeface="Chalkboard" panose="03050602040202020205" pitchFamily="66" charset="77"/>
                <a:sym typeface="Arial"/>
              </a:rPr>
              <a:t>Wiesengrund </a:t>
            </a:r>
            <a:r>
              <a:rPr lang="de-CH" sz="2400" dirty="0">
                <a:solidFill>
                  <a:schemeClr val="bg1"/>
                </a:solidFill>
                <a:latin typeface="Chalkboard" panose="03050602040202020205" pitchFamily="66" charset="77"/>
                <a:sym typeface="Arial"/>
              </a:rPr>
              <a:t>an der </a:t>
            </a:r>
            <a:r>
              <a:rPr lang="de-CH" sz="2400" dirty="0" err="1">
                <a:solidFill>
                  <a:schemeClr val="bg1"/>
                </a:solidFill>
                <a:latin typeface="Chalkboard" panose="03050602040202020205" pitchFamily="66" charset="77"/>
                <a:sym typeface="Arial"/>
              </a:rPr>
              <a:t>Etzelstrasse</a:t>
            </a:r>
            <a:r>
              <a:rPr lang="de-CH" sz="2400" dirty="0">
                <a:solidFill>
                  <a:schemeClr val="bg1"/>
                </a:solidFill>
                <a:latin typeface="Chalkboard" panose="03050602040202020205" pitchFamily="66" charset="77"/>
                <a:sym typeface="Arial"/>
              </a:rPr>
              <a:t> 44		(Montag und Donnerstag)</a:t>
            </a:r>
            <a:endParaRPr lang="de-CH" sz="2400" b="1" dirty="0">
              <a:solidFill>
                <a:schemeClr val="bg1"/>
              </a:solidFill>
              <a:latin typeface="Chalkboard" panose="03050602040202020205" pitchFamily="66" charset="77"/>
              <a:sym typeface="Arial"/>
            </a:endParaRPr>
          </a:p>
          <a:p>
            <a:pPr marL="342900" indent="-342900">
              <a:lnSpc>
                <a:spcPct val="150000"/>
              </a:lnSpc>
              <a:buSzPct val="100000"/>
              <a:buFont typeface="Wingdings" pitchFamily="2" charset="2"/>
              <a:buChar char="ü"/>
              <a:tabLst>
                <a:tab pos="711200" algn="l"/>
              </a:tabLst>
              <a:defRPr sz="1800">
                <a:solidFill>
                  <a:srgbClr val="000000"/>
                </a:solidFill>
                <a:latin typeface="+mn-lt"/>
                <a:ea typeface="+mn-ea"/>
                <a:cs typeface="+mn-cs"/>
                <a:sym typeface="Arial"/>
              </a:defRPr>
            </a:pPr>
            <a:r>
              <a:rPr lang="de-CH" sz="2400" b="1" dirty="0">
                <a:solidFill>
                  <a:schemeClr val="bg1"/>
                </a:solidFill>
                <a:latin typeface="Chalkboard" panose="03050602040202020205" pitchFamily="66" charset="77"/>
                <a:sym typeface="Arial"/>
              </a:rPr>
              <a:t>Kirchbühl </a:t>
            </a:r>
            <a:r>
              <a:rPr lang="de-CH" sz="2400" dirty="0">
                <a:solidFill>
                  <a:schemeClr val="bg1"/>
                </a:solidFill>
                <a:latin typeface="Chalkboard" panose="03050602040202020205" pitchFamily="66" charset="77"/>
                <a:sym typeface="Arial"/>
              </a:rPr>
              <a:t>an der Kirchbühlstrasse 28     	(Kindergarten bis 2. Klasse)</a:t>
            </a:r>
          </a:p>
          <a:p>
            <a:pPr marL="342900" indent="-342900">
              <a:lnSpc>
                <a:spcPct val="150000"/>
              </a:lnSpc>
              <a:buSzPct val="100000"/>
              <a:buFont typeface="Wingdings" pitchFamily="2" charset="2"/>
              <a:buChar char="ü"/>
              <a:tabLst>
                <a:tab pos="711200" algn="l"/>
              </a:tabLst>
              <a:defRPr sz="1800">
                <a:solidFill>
                  <a:srgbClr val="000000"/>
                </a:solidFill>
                <a:latin typeface="+mn-lt"/>
                <a:ea typeface="+mn-ea"/>
                <a:cs typeface="+mn-cs"/>
                <a:sym typeface="Arial"/>
              </a:defRPr>
            </a:pPr>
            <a:r>
              <a:rPr lang="de-CH" sz="2400" b="1" dirty="0" err="1">
                <a:solidFill>
                  <a:schemeClr val="bg1"/>
                </a:solidFill>
                <a:latin typeface="Chalkboard" panose="03050602040202020205" pitchFamily="66" charset="77"/>
                <a:sym typeface="Arial"/>
              </a:rPr>
              <a:t>Tränkebach</a:t>
            </a:r>
            <a:r>
              <a:rPr lang="de-CH" sz="2400" b="1" dirty="0">
                <a:solidFill>
                  <a:schemeClr val="bg1"/>
                </a:solidFill>
                <a:latin typeface="Chalkboard" panose="03050602040202020205" pitchFamily="66" charset="77"/>
                <a:sym typeface="Arial"/>
              </a:rPr>
              <a:t> </a:t>
            </a:r>
            <a:r>
              <a:rPr lang="de-CH" sz="2400" dirty="0">
                <a:solidFill>
                  <a:schemeClr val="bg1"/>
                </a:solidFill>
                <a:latin typeface="Chalkboard" panose="03050602040202020205" pitchFamily="66" charset="77"/>
                <a:sym typeface="Arial"/>
              </a:rPr>
              <a:t>an der Kirchbühlstrasse 39    	(2.-6. Klasse)</a:t>
            </a:r>
          </a:p>
          <a:p>
            <a:pPr marL="342900" indent="-342900">
              <a:lnSpc>
                <a:spcPct val="150000"/>
              </a:lnSpc>
              <a:buSzPct val="100000"/>
              <a:buFont typeface="Wingdings" pitchFamily="2" charset="2"/>
              <a:buChar char="ü"/>
              <a:tabLst>
                <a:tab pos="711200" algn="l"/>
              </a:tabLst>
              <a:defRPr sz="1800">
                <a:solidFill>
                  <a:srgbClr val="000000"/>
                </a:solidFill>
                <a:latin typeface="+mn-lt"/>
                <a:ea typeface="+mn-ea"/>
                <a:cs typeface="+mn-cs"/>
                <a:sym typeface="Arial"/>
              </a:defRPr>
            </a:pPr>
            <a:r>
              <a:rPr lang="de-CH" sz="2400" b="1" dirty="0">
                <a:solidFill>
                  <a:schemeClr val="bg1"/>
                </a:solidFill>
                <a:latin typeface="Chalkboard" panose="03050602040202020205" pitchFamily="66" charset="77"/>
                <a:sym typeface="Arial"/>
              </a:rPr>
              <a:t>Essbar </a:t>
            </a:r>
            <a:r>
              <a:rPr lang="de-CH" sz="2400" dirty="0">
                <a:solidFill>
                  <a:schemeClr val="bg1"/>
                </a:solidFill>
                <a:latin typeface="Chalkboard" panose="03050602040202020205" pitchFamily="66" charset="77"/>
                <a:sym typeface="Arial"/>
              </a:rPr>
              <a:t>beim Schulhaus Obstgarten		(Oberstufe)</a:t>
            </a:r>
            <a:endParaRPr lang="de-CH" sz="2400" b="1" dirty="0">
              <a:solidFill>
                <a:schemeClr val="bg1"/>
              </a:solidFill>
              <a:latin typeface="Chalkboard" panose="03050602040202020205" pitchFamily="66" charset="77"/>
              <a:sym typeface="Arial"/>
            </a:endParaRPr>
          </a:p>
          <a:p>
            <a:pPr marL="342900" indent="-342900">
              <a:lnSpc>
                <a:spcPct val="150000"/>
              </a:lnSpc>
              <a:buSzPct val="100000"/>
              <a:buFont typeface="Wingdings" pitchFamily="2" charset="2"/>
              <a:buChar char="ü"/>
              <a:tabLst>
                <a:tab pos="711200" algn="l"/>
              </a:tabLst>
              <a:defRPr sz="1800">
                <a:solidFill>
                  <a:srgbClr val="000000"/>
                </a:solidFill>
                <a:latin typeface="+mn-lt"/>
                <a:ea typeface="+mn-ea"/>
                <a:cs typeface="+mn-cs"/>
                <a:sym typeface="Arial"/>
              </a:defRPr>
            </a:pPr>
            <a:r>
              <a:rPr lang="de-CH" sz="2400" b="1" dirty="0">
                <a:solidFill>
                  <a:schemeClr val="bg1"/>
                </a:solidFill>
                <a:latin typeface="Chalkboard" panose="03050602040202020205" pitchFamily="66" charset="77"/>
                <a:sym typeface="Arial"/>
              </a:rPr>
              <a:t>Moritzberg </a:t>
            </a:r>
            <a:r>
              <a:rPr lang="de-CH" sz="2400" dirty="0">
                <a:solidFill>
                  <a:schemeClr val="bg1"/>
                </a:solidFill>
                <a:latin typeface="Chalkboard" panose="03050602040202020205" pitchFamily="66" charset="77"/>
                <a:sym typeface="Arial"/>
              </a:rPr>
              <a:t>beim Schulhaus Moritzberg</a:t>
            </a:r>
            <a:endParaRPr lang="de-CH" sz="2400" b="1" dirty="0">
              <a:solidFill>
                <a:schemeClr val="bg1"/>
              </a:solidFill>
              <a:latin typeface="Chalkboard" panose="03050602040202020205" pitchFamily="66" charset="77"/>
              <a:sym typeface="Arial"/>
            </a:endParaRPr>
          </a:p>
          <a:p>
            <a:pPr marL="342900" indent="-342900">
              <a:lnSpc>
                <a:spcPct val="150000"/>
              </a:lnSpc>
              <a:buSzPct val="100000"/>
              <a:buFont typeface="Wingdings" pitchFamily="2" charset="2"/>
              <a:buChar char="ü"/>
              <a:tabLst>
                <a:tab pos="711200" algn="l"/>
              </a:tabLst>
              <a:defRPr sz="1800">
                <a:solidFill>
                  <a:srgbClr val="000000"/>
                </a:solidFill>
                <a:latin typeface="+mn-lt"/>
                <a:ea typeface="+mn-ea"/>
                <a:cs typeface="+mn-cs"/>
                <a:sym typeface="Arial"/>
              </a:defRPr>
            </a:pPr>
            <a:r>
              <a:rPr lang="de-CH" sz="2400" b="1" dirty="0" err="1">
                <a:solidFill>
                  <a:schemeClr val="bg1"/>
                </a:solidFill>
                <a:latin typeface="Chalkboard" panose="03050602040202020205" pitchFamily="66" charset="77"/>
                <a:sym typeface="Arial"/>
              </a:rPr>
              <a:t>Moritzli</a:t>
            </a:r>
            <a:r>
              <a:rPr lang="de-CH" sz="2400" b="1" dirty="0">
                <a:solidFill>
                  <a:schemeClr val="bg1"/>
                </a:solidFill>
                <a:latin typeface="Chalkboard" panose="03050602040202020205" pitchFamily="66" charset="77"/>
                <a:sym typeface="Arial"/>
              </a:rPr>
              <a:t> </a:t>
            </a:r>
            <a:r>
              <a:rPr lang="de-CH" sz="2400" dirty="0">
                <a:solidFill>
                  <a:schemeClr val="bg1"/>
                </a:solidFill>
                <a:latin typeface="Chalkboard" panose="03050602040202020205" pitchFamily="66" charset="77"/>
                <a:sym typeface="Arial"/>
              </a:rPr>
              <a:t>an der Ritterhausstrasse 9</a:t>
            </a:r>
          </a:p>
        </p:txBody>
      </p:sp>
    </p:spTree>
    <p:extLst>
      <p:ext uri="{BB962C8B-B14F-4D97-AF65-F5344CB8AC3E}">
        <p14:creationId xmlns:p14="http://schemas.microsoft.com/office/powerpoint/2010/main" val="1011217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AAE3CB2-1724-57B1-6A61-4F8AC4766DF5}"/>
              </a:ext>
            </a:extLst>
          </p:cNvPr>
          <p:cNvSpPr/>
          <p:nvPr/>
        </p:nvSpPr>
        <p:spPr>
          <a:xfrm>
            <a:off x="931479" y="1401405"/>
            <a:ext cx="10329041" cy="4343946"/>
          </a:xfrm>
          <a:prstGeom prst="rect">
            <a:avLst/>
          </a:prstGeom>
        </p:spPr>
        <p:txBody>
          <a:bodyPr wrap="square">
            <a:spAutoFit/>
          </a:bodyPr>
          <a:lstStyle/>
          <a:p>
            <a:pPr>
              <a:tabLst>
                <a:tab pos="711200" algn="l"/>
              </a:tabLst>
              <a:defRPr sz="1800">
                <a:solidFill>
                  <a:srgbClr val="000000"/>
                </a:solidFill>
                <a:latin typeface="+mn-lt"/>
                <a:ea typeface="+mn-ea"/>
                <a:cs typeface="+mn-cs"/>
                <a:sym typeface="Arial"/>
              </a:defRPr>
            </a:pPr>
            <a:r>
              <a:rPr lang="de-CH" sz="3200" b="1" dirty="0">
                <a:solidFill>
                  <a:schemeClr val="bg1"/>
                </a:solidFill>
                <a:latin typeface="Chalkboard" panose="03050602040202020205" pitchFamily="66" charset="77"/>
                <a:sym typeface="Arial"/>
              </a:rPr>
              <a:t>Die Öffnungszeiten</a:t>
            </a:r>
          </a:p>
          <a:p>
            <a:pPr>
              <a:tabLst>
                <a:tab pos="711200" algn="l"/>
              </a:tabLst>
              <a:defRPr sz="1800">
                <a:solidFill>
                  <a:srgbClr val="000000"/>
                </a:solidFill>
                <a:latin typeface="+mn-lt"/>
                <a:ea typeface="+mn-ea"/>
                <a:cs typeface="+mn-cs"/>
                <a:sym typeface="Arial"/>
              </a:defRPr>
            </a:pPr>
            <a:endParaRPr lang="de-CH" sz="3200" dirty="0">
              <a:solidFill>
                <a:schemeClr val="bg1"/>
              </a:solidFill>
              <a:latin typeface="Chalkboard" panose="03050602040202020205" pitchFamily="66" charset="77"/>
              <a:sym typeface="Arial"/>
            </a:endParaRPr>
          </a:p>
          <a:p>
            <a:pPr>
              <a:lnSpc>
                <a:spcPct val="150000"/>
              </a:lnSpc>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Täglich von Montag bis Freitag </a:t>
            </a:r>
          </a:p>
          <a:p>
            <a:pPr>
              <a:lnSpc>
                <a:spcPct val="150000"/>
              </a:lnSpc>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Morgen:		07:00 – 09:00 Uhr</a:t>
            </a:r>
          </a:p>
          <a:p>
            <a:pPr>
              <a:lnSpc>
                <a:spcPct val="150000"/>
              </a:lnSpc>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Mittag:			11:00 – 13:45 Uhr</a:t>
            </a:r>
          </a:p>
          <a:p>
            <a:pPr>
              <a:lnSpc>
                <a:spcPct val="150000"/>
              </a:lnSpc>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Nachmittag:	13:45 – 18:00 Uhr</a:t>
            </a:r>
          </a:p>
          <a:p>
            <a:pPr>
              <a:lnSpc>
                <a:spcPct val="150000"/>
              </a:lnSpc>
              <a:tabLst>
                <a:tab pos="711200" algn="l"/>
              </a:tabLst>
              <a:defRPr sz="1800">
                <a:solidFill>
                  <a:srgbClr val="000000"/>
                </a:solidFill>
                <a:latin typeface="+mn-lt"/>
                <a:ea typeface="+mn-ea"/>
                <a:cs typeface="+mn-cs"/>
                <a:sym typeface="Arial"/>
              </a:defRPr>
            </a:pPr>
            <a:endParaRPr lang="de-CH" sz="2400" dirty="0">
              <a:solidFill>
                <a:schemeClr val="bg1"/>
              </a:solidFill>
              <a:latin typeface="Chalkboard" panose="03050602040202020205" pitchFamily="66" charset="77"/>
              <a:sym typeface="Arial"/>
            </a:endParaRPr>
          </a:p>
          <a:p>
            <a:pPr>
              <a:lnSpc>
                <a:spcPct val="150000"/>
              </a:lnSpc>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Bei einer Anmeldungszahl unter drei Kinder bleibt das MIKADO geschlossen.</a:t>
            </a:r>
          </a:p>
        </p:txBody>
      </p:sp>
    </p:spTree>
    <p:extLst>
      <p:ext uri="{BB962C8B-B14F-4D97-AF65-F5344CB8AC3E}">
        <p14:creationId xmlns:p14="http://schemas.microsoft.com/office/powerpoint/2010/main" val="2715644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4F4BC60-BD06-F641-0966-AECADC68CE51}"/>
              </a:ext>
            </a:extLst>
          </p:cNvPr>
          <p:cNvSpPr/>
          <p:nvPr/>
        </p:nvSpPr>
        <p:spPr>
          <a:xfrm>
            <a:off x="873672" y="1451733"/>
            <a:ext cx="10444655" cy="4154984"/>
          </a:xfrm>
          <a:prstGeom prst="rect">
            <a:avLst/>
          </a:prstGeom>
        </p:spPr>
        <p:txBody>
          <a:bodyPr wrap="square">
            <a:spAutoFit/>
          </a:bodyPr>
          <a:lstStyle/>
          <a:p>
            <a:pPr>
              <a:tabLst>
                <a:tab pos="711200" algn="l"/>
              </a:tabLst>
              <a:defRPr sz="1800">
                <a:solidFill>
                  <a:srgbClr val="000000"/>
                </a:solidFill>
                <a:latin typeface="+mn-lt"/>
                <a:ea typeface="+mn-ea"/>
                <a:cs typeface="+mn-cs"/>
                <a:sym typeface="Arial"/>
              </a:defRPr>
            </a:pPr>
            <a:r>
              <a:rPr lang="de-CH" sz="3200" b="1" dirty="0">
                <a:solidFill>
                  <a:schemeClr val="bg1"/>
                </a:solidFill>
                <a:latin typeface="Chalkboard" panose="03050602040202020205" pitchFamily="66" charset="77"/>
                <a:sym typeface="Arial"/>
              </a:rPr>
              <a:t>Das Angebot</a:t>
            </a:r>
          </a:p>
          <a:p>
            <a:pPr>
              <a:tabLst>
                <a:tab pos="711200" algn="l"/>
              </a:tabLst>
              <a:defRPr sz="1800">
                <a:solidFill>
                  <a:srgbClr val="000000"/>
                </a:solidFill>
                <a:latin typeface="+mn-lt"/>
                <a:ea typeface="+mn-ea"/>
                <a:cs typeface="+mn-cs"/>
                <a:sym typeface="Arial"/>
              </a:defRPr>
            </a:pPr>
            <a:endParaRPr lang="de-CH" dirty="0">
              <a:solidFill>
                <a:schemeClr val="bg1"/>
              </a:solidFill>
              <a:latin typeface="Chalkboard" panose="03050602040202020205" pitchFamily="66" charset="77"/>
              <a:sym typeface="Arial"/>
            </a:endParaRPr>
          </a:p>
          <a:p>
            <a:pPr marL="342900" indent="-342900">
              <a:buFont typeface="Wingdings" pitchFamily="2" charset="2"/>
              <a:buChar char="ü"/>
              <a:tabLst>
                <a:tab pos="711200" algn="l"/>
              </a:tabLst>
              <a:defRPr sz="1800">
                <a:solidFill>
                  <a:srgbClr val="000000"/>
                </a:solidFill>
                <a:latin typeface="+mn-lt"/>
                <a:ea typeface="+mn-ea"/>
                <a:cs typeface="+mn-cs"/>
                <a:sym typeface="Arial"/>
              </a:defRPr>
            </a:pPr>
            <a:r>
              <a:rPr lang="de-CH" sz="2200" dirty="0">
                <a:solidFill>
                  <a:schemeClr val="bg1"/>
                </a:solidFill>
                <a:latin typeface="Chalkboard" panose="03050602040202020205" pitchFamily="66" charset="77"/>
                <a:sym typeface="Arial"/>
              </a:rPr>
              <a:t>Kindergarten- und Primarschulkinder &amp; Oberstufenschülerinnen und Oberstufenschüler</a:t>
            </a:r>
          </a:p>
          <a:p>
            <a:pPr>
              <a:tabLst>
                <a:tab pos="711200" algn="l"/>
              </a:tabLst>
              <a:defRPr sz="1800">
                <a:solidFill>
                  <a:srgbClr val="000000"/>
                </a:solidFill>
                <a:latin typeface="+mn-lt"/>
                <a:ea typeface="+mn-ea"/>
                <a:cs typeface="+mn-cs"/>
                <a:sym typeface="Arial"/>
              </a:defRPr>
            </a:pPr>
            <a:endParaRPr lang="de-CH" sz="2400" dirty="0">
              <a:solidFill>
                <a:schemeClr val="bg1"/>
              </a:solidFill>
              <a:latin typeface="Chalkboard" panose="03050602040202020205" pitchFamily="66" charset="77"/>
              <a:sym typeface="Arial"/>
            </a:endParaRPr>
          </a:p>
          <a:p>
            <a:pPr marL="342900" indent="-342900">
              <a:buFont typeface="Wingdings" pitchFamily="2" charset="2"/>
              <a:buChar char="ü"/>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Verpflegung: Frühstück, Mittagessen und Nachmittagsverpflegung</a:t>
            </a:r>
          </a:p>
          <a:p>
            <a:pPr>
              <a:tabLst>
                <a:tab pos="711200" algn="l"/>
              </a:tabLst>
              <a:defRPr sz="1800">
                <a:solidFill>
                  <a:srgbClr val="000000"/>
                </a:solidFill>
                <a:latin typeface="+mn-lt"/>
                <a:ea typeface="+mn-ea"/>
                <a:cs typeface="+mn-cs"/>
                <a:sym typeface="Arial"/>
              </a:defRPr>
            </a:pPr>
            <a:endParaRPr lang="de-CH" sz="2400" dirty="0">
              <a:solidFill>
                <a:schemeClr val="bg1"/>
              </a:solidFill>
              <a:latin typeface="Chalkboard" panose="03050602040202020205" pitchFamily="66" charset="77"/>
              <a:sym typeface="Arial"/>
            </a:endParaRPr>
          </a:p>
          <a:p>
            <a:pPr marL="342900" indent="-342900">
              <a:buFont typeface="Wingdings" pitchFamily="2" charset="2"/>
              <a:buChar char="ü"/>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Freizeitaktivitäten wie: Bewegungs-, Kreativ- oder Ruheangebote</a:t>
            </a:r>
          </a:p>
          <a:p>
            <a:pPr marL="342900" indent="-342900">
              <a:buFont typeface="Wingdings" pitchFamily="2" charset="2"/>
              <a:buChar char="ü"/>
              <a:tabLst>
                <a:tab pos="711200" algn="l"/>
              </a:tabLst>
              <a:defRPr sz="1800">
                <a:solidFill>
                  <a:srgbClr val="000000"/>
                </a:solidFill>
                <a:latin typeface="+mn-lt"/>
                <a:ea typeface="+mn-ea"/>
                <a:cs typeface="+mn-cs"/>
                <a:sym typeface="Arial"/>
              </a:defRPr>
            </a:pPr>
            <a:endParaRPr lang="de-CH" sz="2400" dirty="0">
              <a:solidFill>
                <a:schemeClr val="bg1"/>
              </a:solidFill>
              <a:latin typeface="Chalkboard" panose="03050602040202020205" pitchFamily="66" charset="77"/>
              <a:sym typeface="Arial"/>
            </a:endParaRPr>
          </a:p>
          <a:p>
            <a:pPr marL="342900" indent="-342900">
              <a:buFont typeface="Wingdings" pitchFamily="2" charset="2"/>
              <a:buChar char="ü"/>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Freundschaften pflegen</a:t>
            </a:r>
          </a:p>
          <a:p>
            <a:pPr marL="342900" indent="-342900">
              <a:buFont typeface="Wingdings" pitchFamily="2" charset="2"/>
              <a:buChar char="ü"/>
              <a:tabLst>
                <a:tab pos="711200" algn="l"/>
              </a:tabLst>
              <a:defRPr sz="1800">
                <a:solidFill>
                  <a:srgbClr val="000000"/>
                </a:solidFill>
                <a:latin typeface="+mn-lt"/>
                <a:ea typeface="+mn-ea"/>
                <a:cs typeface="+mn-cs"/>
                <a:sym typeface="Arial"/>
              </a:defRPr>
            </a:pPr>
            <a:endParaRPr lang="de-CH" sz="2400" dirty="0">
              <a:solidFill>
                <a:schemeClr val="bg1"/>
              </a:solidFill>
              <a:latin typeface="Chalkboard" panose="03050602040202020205" pitchFamily="66" charset="77"/>
              <a:sym typeface="Arial"/>
            </a:endParaRPr>
          </a:p>
          <a:p>
            <a:pPr marL="342900" indent="-342900">
              <a:buFont typeface="Wingdings" pitchFamily="2" charset="2"/>
              <a:buChar char="ü"/>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Wegbegleitung der Kindergartenkinder bis zu den Herbstferien</a:t>
            </a:r>
          </a:p>
        </p:txBody>
      </p:sp>
    </p:spTree>
    <p:extLst>
      <p:ext uri="{BB962C8B-B14F-4D97-AF65-F5344CB8AC3E}">
        <p14:creationId xmlns:p14="http://schemas.microsoft.com/office/powerpoint/2010/main" val="180443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57938E43-BAEC-FB51-8062-FA7E8B9E47F6}"/>
              </a:ext>
            </a:extLst>
          </p:cNvPr>
          <p:cNvSpPr txBox="1"/>
          <p:nvPr/>
        </p:nvSpPr>
        <p:spPr>
          <a:xfrm>
            <a:off x="5093893" y="1379669"/>
            <a:ext cx="6387242" cy="49321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1850" b="1" dirty="0">
                <a:solidFill>
                  <a:schemeClr val="bg1"/>
                </a:solidFill>
                <a:latin typeface="Chalkboard" panose="03050602040202020205" pitchFamily="66" charset="77"/>
              </a:rPr>
              <a:t>Warum ich mich engagiere: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CH" sz="1850" dirty="0">
              <a:solidFill>
                <a:schemeClr val="bg1"/>
              </a:solidFill>
              <a:latin typeface="Chalkboard" panose="03050602040202020205" pitchFamily="66" charset="77"/>
            </a:endParaRP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lang="de-CH" sz="1850" dirty="0">
                <a:solidFill>
                  <a:schemeClr val="bg1"/>
                </a:solidFill>
                <a:latin typeface="Chalkboard" panose="03050602040202020205" pitchFamily="66" charset="77"/>
              </a:rPr>
              <a:t>Leidenschaft für Bildung</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lang="de-CH" sz="1850" dirty="0">
                <a:solidFill>
                  <a:schemeClr val="bg1"/>
                </a:solidFill>
                <a:latin typeface="Chalkboard" panose="03050602040202020205" pitchFamily="66" charset="77"/>
              </a:rPr>
              <a:t>Überzeugung «Schulranzen verändern die Welt, nicht Aktenkoffer»</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lang="de-CH" sz="1850" dirty="0">
                <a:solidFill>
                  <a:schemeClr val="bg1"/>
                </a:solidFill>
                <a:latin typeface="Chalkboard" panose="03050602040202020205" pitchFamily="66" charset="77"/>
              </a:rPr>
              <a:t>Meine Überzeugung als Schulpfleger beruht auf dem Glauben an die Kraft des Kompromisses mit mehrheitsfähigen Anliegen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CH" sz="1850" dirty="0">
              <a:solidFill>
                <a:schemeClr val="bg1"/>
              </a:solidFill>
              <a:latin typeface="Chalkboard" panose="03050602040202020205" pitchFamily="66" charset="77"/>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e-CH" sz="1850" b="1" dirty="0">
                <a:solidFill>
                  <a:schemeClr val="bg1"/>
                </a:solidFill>
                <a:latin typeface="Chalkboard" panose="03050602040202020205" pitchFamily="66" charset="77"/>
              </a:rPr>
              <a:t>Was kann ich an Erfahrungen einbringen: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CH" sz="1850" dirty="0">
              <a:solidFill>
                <a:schemeClr val="bg1"/>
              </a:solidFill>
              <a:latin typeface="Chalkboard" panose="03050602040202020205" pitchFamily="66" charset="77"/>
            </a:endParaRP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lang="de-CH" sz="1850" dirty="0">
                <a:solidFill>
                  <a:schemeClr val="bg1"/>
                </a:solidFill>
                <a:latin typeface="Chalkboard" panose="03050602040202020205" pitchFamily="66" charset="77"/>
              </a:rPr>
              <a:t>Bildungslaufbahn vom KV-Lernenden zum Fachhochschulabsolventen</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lang="de-CH" sz="1850" dirty="0">
                <a:solidFill>
                  <a:schemeClr val="bg1"/>
                </a:solidFill>
                <a:latin typeface="Chalkboard" panose="03050602040202020205" pitchFamily="66" charset="77"/>
              </a:rPr>
              <a:t>Langjährige Praxis und Führungserfahrung aus Wirtschaft</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lang="de-CH" sz="1850" dirty="0">
                <a:solidFill>
                  <a:schemeClr val="bg1"/>
                </a:solidFill>
                <a:latin typeface="Chalkboard" panose="03050602040202020205" pitchFamily="66" charset="77"/>
              </a:rPr>
              <a:t>Direktor/Geschäftsführer in der Schweizer Food-Industrie</a:t>
            </a:r>
            <a:endParaRPr kumimoji="0" lang="de-DE" sz="2100" b="0" i="0" u="none" strike="noStrike" kern="1200" cap="none" spc="0" normalizeH="0" baseline="0" noProof="0" dirty="0">
              <a:ln>
                <a:noFill/>
              </a:ln>
              <a:solidFill>
                <a:schemeClr val="bg1"/>
              </a:solidFill>
              <a:effectLst/>
              <a:uLnTx/>
              <a:uFillTx/>
              <a:latin typeface="Chalkboard" panose="03050602040202020205" pitchFamily="66" charset="77"/>
            </a:endParaRPr>
          </a:p>
        </p:txBody>
      </p:sp>
      <p:pic>
        <p:nvPicPr>
          <p:cNvPr id="3" name="Picture 2" descr="A person walking up the stairs&#10;&#10;Description automatically generated with low confidence">
            <a:extLst>
              <a:ext uri="{FF2B5EF4-FFF2-40B4-BE49-F238E27FC236}">
                <a16:creationId xmlns:a16="http://schemas.microsoft.com/office/drawing/2014/main" id="{0134BD6B-DA2A-F1F1-7F36-4B0B2FD2D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60" y="134557"/>
            <a:ext cx="4430296" cy="2952955"/>
          </a:xfrm>
          <a:prstGeom prst="rect">
            <a:avLst/>
          </a:prstGeom>
        </p:spPr>
      </p:pic>
      <p:sp>
        <p:nvSpPr>
          <p:cNvPr id="7" name="TextBox 5">
            <a:extLst>
              <a:ext uri="{FF2B5EF4-FFF2-40B4-BE49-F238E27FC236}">
                <a16:creationId xmlns:a16="http://schemas.microsoft.com/office/drawing/2014/main" id="{81646BB9-CB3A-5C02-5C1E-D48CABA0F174}"/>
              </a:ext>
            </a:extLst>
          </p:cNvPr>
          <p:cNvSpPr txBox="1"/>
          <p:nvPr/>
        </p:nvSpPr>
        <p:spPr>
          <a:xfrm>
            <a:off x="132560" y="3308824"/>
            <a:ext cx="3771928" cy="615553"/>
          </a:xfrm>
          <a:prstGeom prst="rect">
            <a:avLst/>
          </a:prstGeom>
          <a:noFill/>
        </p:spPr>
        <p:txBody>
          <a:bodyPr wrap="square">
            <a:spAutoFit/>
          </a:bodyPr>
          <a:lstStyle/>
          <a:p>
            <a:r>
              <a:rPr lang="de-CH" sz="1700" b="1" dirty="0">
                <a:solidFill>
                  <a:schemeClr val="bg1"/>
                </a:solidFill>
                <a:latin typeface="Chalkboard" panose="03050602040202020205" pitchFamily="66" charset="77"/>
              </a:rPr>
              <a:t>Lukas Henle</a:t>
            </a:r>
            <a:r>
              <a:rPr lang="de-CH" sz="1700" dirty="0">
                <a:solidFill>
                  <a:schemeClr val="bg1"/>
                </a:solidFill>
                <a:latin typeface="Chalkboard" panose="03050602040202020205" pitchFamily="66" charset="77"/>
              </a:rPr>
              <a:t>, Schulpfleger seit 2021 und Vorsteher Ressort Schülerbelange</a:t>
            </a:r>
            <a:endParaRPr lang="de-CH" sz="1700" dirty="0">
              <a:solidFill>
                <a:schemeClr val="bg1"/>
              </a:solidFill>
            </a:endParaRPr>
          </a:p>
        </p:txBody>
      </p:sp>
    </p:spTree>
    <p:extLst>
      <p:ext uri="{BB962C8B-B14F-4D97-AF65-F5344CB8AC3E}">
        <p14:creationId xmlns:p14="http://schemas.microsoft.com/office/powerpoint/2010/main" val="3455424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429D292-BDCD-EA9E-D579-F62328B065AE}"/>
              </a:ext>
            </a:extLst>
          </p:cNvPr>
          <p:cNvSpPr/>
          <p:nvPr/>
        </p:nvSpPr>
        <p:spPr>
          <a:xfrm>
            <a:off x="721195" y="1641010"/>
            <a:ext cx="10749610" cy="3575979"/>
          </a:xfrm>
          <a:prstGeom prst="rect">
            <a:avLst/>
          </a:prstGeom>
        </p:spPr>
        <p:txBody>
          <a:bodyPr wrap="square">
            <a:spAutoFit/>
          </a:bodyPr>
          <a:lstStyle/>
          <a:p>
            <a:pPr>
              <a:tabLst>
                <a:tab pos="711200" algn="l"/>
              </a:tabLst>
              <a:defRPr sz="1800">
                <a:solidFill>
                  <a:srgbClr val="000000"/>
                </a:solidFill>
                <a:latin typeface="+mn-lt"/>
                <a:ea typeface="+mn-ea"/>
                <a:cs typeface="+mn-cs"/>
                <a:sym typeface="Arial"/>
              </a:defRPr>
            </a:pPr>
            <a:r>
              <a:rPr lang="de-CH" sz="3200" b="1" dirty="0">
                <a:solidFill>
                  <a:schemeClr val="bg1"/>
                </a:solidFill>
                <a:latin typeface="Chalkboard" panose="03050602040202020205" pitchFamily="66" charset="77"/>
                <a:sym typeface="Arial"/>
              </a:rPr>
              <a:t>Pädagogische Grundsätze</a:t>
            </a:r>
          </a:p>
          <a:p>
            <a:pPr>
              <a:tabLst>
                <a:tab pos="711200" algn="l"/>
              </a:tabLst>
              <a:defRPr sz="1800">
                <a:solidFill>
                  <a:srgbClr val="000000"/>
                </a:solidFill>
                <a:latin typeface="+mn-lt"/>
                <a:ea typeface="+mn-ea"/>
                <a:cs typeface="+mn-cs"/>
                <a:sym typeface="Arial"/>
              </a:defRPr>
            </a:pPr>
            <a:endParaRPr lang="de-CH" dirty="0">
              <a:solidFill>
                <a:schemeClr val="bg1"/>
              </a:solidFill>
              <a:latin typeface="Chalkboard" panose="03050602040202020205" pitchFamily="66" charset="77"/>
              <a:sym typeface="Arial"/>
            </a:endParaRPr>
          </a:p>
          <a:p>
            <a:pPr marL="342900" indent="-342900">
              <a:lnSpc>
                <a:spcPct val="150000"/>
              </a:lnSpc>
              <a:buFont typeface="Wingdings" pitchFamily="2" charset="2"/>
              <a:buChar char="ü"/>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Ressourcenorientierte Arbeit, bei welchem die Kinder im Zentrum stehen.</a:t>
            </a:r>
          </a:p>
          <a:p>
            <a:pPr marL="342900" indent="-342900">
              <a:lnSpc>
                <a:spcPct val="150000"/>
              </a:lnSpc>
              <a:buFont typeface="Wingdings" pitchFamily="2" charset="2"/>
              <a:buChar char="ü"/>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Die Zusammenarbeit mit Ihnen als Eltern ist wesentlich.</a:t>
            </a:r>
          </a:p>
          <a:p>
            <a:pPr marL="342900" indent="-342900">
              <a:lnSpc>
                <a:spcPct val="150000"/>
              </a:lnSpc>
              <a:buFont typeface="Wingdings" pitchFamily="2" charset="2"/>
              <a:buChar char="ü"/>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Ausgewogene und kindergerechte Ernährung.</a:t>
            </a:r>
          </a:p>
          <a:p>
            <a:pPr marL="342900" indent="-342900">
              <a:lnSpc>
                <a:spcPct val="150000"/>
              </a:lnSpc>
              <a:buFont typeface="Wingdings" pitchFamily="2" charset="2"/>
              <a:buChar char="ü"/>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Die Betreuungspersonen pflegen eine vertrauensvolle Beziehung.</a:t>
            </a:r>
          </a:p>
          <a:p>
            <a:pPr marL="342900" indent="-342900">
              <a:lnSpc>
                <a:spcPct val="150000"/>
              </a:lnSpc>
              <a:buFont typeface="Wingdings" pitchFamily="2" charset="2"/>
              <a:buChar char="ü"/>
              <a:tabLst>
                <a:tab pos="711200" algn="l"/>
              </a:tabLst>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Die Kinder sollen ihre Selbständigkeit weiterentwickeln. </a:t>
            </a:r>
          </a:p>
        </p:txBody>
      </p:sp>
    </p:spTree>
    <p:extLst>
      <p:ext uri="{BB962C8B-B14F-4D97-AF65-F5344CB8AC3E}">
        <p14:creationId xmlns:p14="http://schemas.microsoft.com/office/powerpoint/2010/main" val="363365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38DD5BA-F558-1711-65CB-7EAAD85AA938}"/>
              </a:ext>
            </a:extLst>
          </p:cNvPr>
          <p:cNvSpPr/>
          <p:nvPr/>
        </p:nvSpPr>
        <p:spPr>
          <a:xfrm>
            <a:off x="905590" y="1443841"/>
            <a:ext cx="10851776" cy="4302716"/>
          </a:xfrm>
          <a:prstGeom prst="rect">
            <a:avLst/>
          </a:prstGeom>
        </p:spPr>
        <p:txBody>
          <a:bodyPr wrap="square">
            <a:spAutoFit/>
          </a:bodyPr>
          <a:lstStyle/>
          <a:p>
            <a:pPr>
              <a:lnSpc>
                <a:spcPct val="90000"/>
              </a:lnSpc>
              <a:defRPr sz="1800">
                <a:solidFill>
                  <a:srgbClr val="000000"/>
                </a:solidFill>
                <a:latin typeface="+mn-lt"/>
                <a:ea typeface="+mn-ea"/>
                <a:cs typeface="+mn-cs"/>
                <a:sym typeface="Arial"/>
              </a:defRPr>
            </a:pPr>
            <a:r>
              <a:rPr lang="de-CH" sz="3200" b="1" dirty="0">
                <a:solidFill>
                  <a:schemeClr val="bg1"/>
                </a:solidFill>
                <a:latin typeface="Chalkboard" panose="03050602040202020205" pitchFamily="66" charset="77"/>
                <a:sym typeface="Arial"/>
              </a:rPr>
              <a:t>Ferienbetreuung</a:t>
            </a:r>
          </a:p>
          <a:p>
            <a:pPr>
              <a:lnSpc>
                <a:spcPct val="90000"/>
              </a:lnSpc>
              <a:defRPr sz="1800">
                <a:solidFill>
                  <a:srgbClr val="000000"/>
                </a:solidFill>
                <a:latin typeface="+mn-lt"/>
                <a:ea typeface="+mn-ea"/>
                <a:cs typeface="+mn-cs"/>
                <a:sym typeface="Arial"/>
              </a:defRPr>
            </a:pPr>
            <a:endParaRPr lang="de-CH" sz="3200" b="1" dirty="0">
              <a:solidFill>
                <a:schemeClr val="bg1"/>
              </a:solidFill>
              <a:latin typeface="Chalkboard" panose="03050602040202020205" pitchFamily="66" charset="77"/>
              <a:sym typeface="Arial"/>
            </a:endParaRPr>
          </a:p>
          <a:p>
            <a:pPr marL="342900" indent="-342900">
              <a:lnSpc>
                <a:spcPct val="90000"/>
              </a:lnSpc>
              <a:buSzPct val="100000"/>
              <a:buFont typeface="Wingdings" pitchFamily="2" charset="2"/>
              <a:buChar char="ü"/>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Herbstferien 1 Woche  (in der 2. Ferienwoche)</a:t>
            </a:r>
          </a:p>
          <a:p>
            <a:pPr>
              <a:lnSpc>
                <a:spcPct val="90000"/>
              </a:lnSpc>
              <a:buSzPct val="100000"/>
              <a:defRPr sz="1800">
                <a:solidFill>
                  <a:srgbClr val="000000"/>
                </a:solidFill>
                <a:latin typeface="+mn-lt"/>
                <a:ea typeface="+mn-ea"/>
                <a:cs typeface="+mn-cs"/>
                <a:sym typeface="Arial"/>
              </a:defRPr>
            </a:pPr>
            <a:endParaRPr lang="de-CH" sz="2400" dirty="0">
              <a:solidFill>
                <a:schemeClr val="bg1"/>
              </a:solidFill>
              <a:latin typeface="Chalkboard" panose="03050602040202020205" pitchFamily="66" charset="77"/>
              <a:sym typeface="Arial"/>
            </a:endParaRPr>
          </a:p>
          <a:p>
            <a:pPr marL="342900" indent="-342900">
              <a:lnSpc>
                <a:spcPct val="90000"/>
              </a:lnSpc>
              <a:buSzPct val="100000"/>
              <a:buFont typeface="Wingdings" pitchFamily="2" charset="2"/>
              <a:buChar char="ü"/>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Sportferien 2 Wochen</a:t>
            </a:r>
          </a:p>
          <a:p>
            <a:pPr marL="342900" indent="-342900">
              <a:lnSpc>
                <a:spcPct val="90000"/>
              </a:lnSpc>
              <a:buSzPct val="100000"/>
              <a:buFont typeface="Wingdings" pitchFamily="2" charset="2"/>
              <a:buChar char="ü"/>
              <a:defRPr sz="1800">
                <a:solidFill>
                  <a:srgbClr val="000000"/>
                </a:solidFill>
                <a:latin typeface="+mn-lt"/>
                <a:ea typeface="+mn-ea"/>
                <a:cs typeface="+mn-cs"/>
                <a:sym typeface="Arial"/>
              </a:defRPr>
            </a:pPr>
            <a:endParaRPr lang="de-CH" sz="2400" dirty="0">
              <a:solidFill>
                <a:schemeClr val="bg1"/>
              </a:solidFill>
              <a:latin typeface="Chalkboard" panose="03050602040202020205" pitchFamily="66" charset="77"/>
              <a:sym typeface="Arial"/>
            </a:endParaRPr>
          </a:p>
          <a:p>
            <a:pPr marL="342900" indent="-342900">
              <a:lnSpc>
                <a:spcPct val="90000"/>
              </a:lnSpc>
              <a:buSzPct val="100000"/>
              <a:buFont typeface="Wingdings" pitchFamily="2" charset="2"/>
              <a:buChar char="ü"/>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Frühlingsferien 2 Wochen</a:t>
            </a:r>
          </a:p>
          <a:p>
            <a:pPr>
              <a:lnSpc>
                <a:spcPct val="90000"/>
              </a:lnSpc>
              <a:buSzPct val="100000"/>
              <a:defRPr sz="1800">
                <a:solidFill>
                  <a:srgbClr val="000000"/>
                </a:solidFill>
                <a:latin typeface="+mn-lt"/>
                <a:ea typeface="+mn-ea"/>
                <a:cs typeface="+mn-cs"/>
                <a:sym typeface="Arial"/>
              </a:defRPr>
            </a:pPr>
            <a:endParaRPr lang="de-CH" sz="2400" dirty="0">
              <a:solidFill>
                <a:schemeClr val="bg1"/>
              </a:solidFill>
              <a:latin typeface="Chalkboard" panose="03050602040202020205" pitchFamily="66" charset="77"/>
              <a:sym typeface="Arial"/>
            </a:endParaRPr>
          </a:p>
          <a:p>
            <a:pPr marL="342900" indent="-342900">
              <a:lnSpc>
                <a:spcPct val="90000"/>
              </a:lnSpc>
              <a:buSzPct val="100000"/>
              <a:buFont typeface="Wingdings" pitchFamily="2" charset="2"/>
              <a:buChar char="ü"/>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Sommerferien 3 Wochen  (in der 1., 4. + 5. Ferienwoche)</a:t>
            </a:r>
          </a:p>
          <a:p>
            <a:pPr marL="342900" indent="-342900">
              <a:lnSpc>
                <a:spcPct val="90000"/>
              </a:lnSpc>
              <a:buSzPct val="100000"/>
              <a:buFont typeface="Wingdings" pitchFamily="2" charset="2"/>
              <a:buChar char="ü"/>
              <a:defRPr sz="1800">
                <a:solidFill>
                  <a:srgbClr val="000000"/>
                </a:solidFill>
                <a:latin typeface="+mn-lt"/>
                <a:ea typeface="+mn-ea"/>
                <a:cs typeface="+mn-cs"/>
                <a:sym typeface="Arial"/>
              </a:defRPr>
            </a:pPr>
            <a:endParaRPr lang="de-CH" sz="2400" dirty="0">
              <a:solidFill>
                <a:schemeClr val="bg1"/>
              </a:solidFill>
              <a:latin typeface="Chalkboard" panose="03050602040202020205" pitchFamily="66" charset="77"/>
              <a:sym typeface="Arial"/>
            </a:endParaRPr>
          </a:p>
          <a:p>
            <a:pPr>
              <a:lnSpc>
                <a:spcPct val="90000"/>
              </a:lnSpc>
              <a:buSzPct val="100000"/>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Die Ferienbetreuung findet im MIKADO Kirchbühl statt.</a:t>
            </a:r>
          </a:p>
          <a:p>
            <a:pPr marL="342900" indent="-342900">
              <a:lnSpc>
                <a:spcPct val="90000"/>
              </a:lnSpc>
              <a:buSzPct val="100000"/>
              <a:buFont typeface="Wingdings" pitchFamily="2" charset="2"/>
              <a:buChar char="ü"/>
              <a:defRPr sz="1800">
                <a:solidFill>
                  <a:srgbClr val="000000"/>
                </a:solidFill>
                <a:latin typeface="+mn-lt"/>
                <a:ea typeface="+mn-ea"/>
                <a:cs typeface="+mn-cs"/>
                <a:sym typeface="Arial"/>
              </a:defRPr>
            </a:pPr>
            <a:endParaRPr lang="de-CH" sz="2400" dirty="0">
              <a:solidFill>
                <a:schemeClr val="tx1">
                  <a:lumMod val="50000"/>
                </a:schemeClr>
              </a:solidFill>
              <a:latin typeface="Chalkboard" panose="03050602040202020205" pitchFamily="66" charset="77"/>
              <a:sym typeface="Arial"/>
            </a:endParaRPr>
          </a:p>
        </p:txBody>
      </p:sp>
    </p:spTree>
    <p:extLst>
      <p:ext uri="{BB962C8B-B14F-4D97-AF65-F5344CB8AC3E}">
        <p14:creationId xmlns:p14="http://schemas.microsoft.com/office/powerpoint/2010/main" val="50986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0396C48-79F9-3228-304A-A877D3AAECB8}"/>
              </a:ext>
            </a:extLst>
          </p:cNvPr>
          <p:cNvSpPr txBox="1"/>
          <p:nvPr/>
        </p:nvSpPr>
        <p:spPr>
          <a:xfrm>
            <a:off x="925372" y="1259913"/>
            <a:ext cx="10793661" cy="5232202"/>
          </a:xfrm>
          <a:prstGeom prst="rect">
            <a:avLst/>
          </a:prstGeom>
          <a:noFill/>
        </p:spPr>
        <p:txBody>
          <a:bodyPr wrap="square" rtlCol="0">
            <a:spAutoFit/>
          </a:bodyPr>
          <a:lstStyle/>
          <a:p>
            <a:pPr>
              <a:buSzPct val="100000"/>
              <a:defRPr sz="1800">
                <a:solidFill>
                  <a:srgbClr val="000000"/>
                </a:solidFill>
                <a:latin typeface="+mn-lt"/>
                <a:ea typeface="+mn-ea"/>
                <a:cs typeface="+mn-cs"/>
                <a:sym typeface="Arial"/>
              </a:defRPr>
            </a:pPr>
            <a:r>
              <a:rPr lang="de-CH" sz="3200" b="1" dirty="0">
                <a:solidFill>
                  <a:schemeClr val="bg1"/>
                </a:solidFill>
                <a:latin typeface="Chalkboard" panose="03050602040202020205" pitchFamily="66" charset="77"/>
                <a:sym typeface="Arial"/>
              </a:rPr>
              <a:t>Anmeldeinformationen</a:t>
            </a:r>
          </a:p>
          <a:p>
            <a:pPr marL="342900" indent="-342900">
              <a:lnSpc>
                <a:spcPct val="150000"/>
              </a:lnSpc>
              <a:buSzPct val="100000"/>
              <a:buFont typeface="Wingdings" pitchFamily="2" charset="2"/>
              <a:buChar char="ü"/>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rPr>
              <a:t>Die Anmeldungen werden mit einem Rahmenstundenplan bereits anfangs März per E-Mail verschickt. </a:t>
            </a:r>
          </a:p>
          <a:p>
            <a:pPr marL="342900" indent="-342900">
              <a:lnSpc>
                <a:spcPct val="150000"/>
              </a:lnSpc>
              <a:buSzPct val="100000"/>
              <a:buFont typeface="Wingdings" pitchFamily="2" charset="2"/>
              <a:buChar char="ü"/>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rPr>
              <a:t>Ende Mai erfolgt der Zuteilungsbrief mit allen Informationen der zukünftigen Kindergartenlehrperson. Daraufhin können Anpassungen der Betreuungsmodule gemäss Stundenplan bis anfangs Juni gemacht werden.</a:t>
            </a:r>
            <a:endParaRPr lang="de-CH" sz="2400" dirty="0">
              <a:solidFill>
                <a:schemeClr val="bg1"/>
              </a:solidFill>
              <a:latin typeface="Chalkboard" panose="03050602040202020205" pitchFamily="66" charset="77"/>
              <a:sym typeface="Arial"/>
            </a:endParaRPr>
          </a:p>
          <a:p>
            <a:pPr marL="342900" indent="-342900">
              <a:lnSpc>
                <a:spcPct val="150000"/>
              </a:lnSpc>
              <a:buSzPct val="100000"/>
              <a:buFont typeface="Wingdings" pitchFamily="2" charset="2"/>
              <a:buChar char="ü"/>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Die Anmeldung ist verbindlich und gilt für ein Schuljahr.</a:t>
            </a:r>
          </a:p>
          <a:p>
            <a:pPr marL="342900" indent="-342900">
              <a:lnSpc>
                <a:spcPct val="150000"/>
              </a:lnSpc>
              <a:buSzPct val="100000"/>
              <a:buFont typeface="Wingdings" pitchFamily="2" charset="2"/>
              <a:buChar char="ü"/>
              <a:defRPr sz="1800">
                <a:solidFill>
                  <a:srgbClr val="000000"/>
                </a:solidFill>
                <a:latin typeface="+mn-lt"/>
                <a:ea typeface="+mn-ea"/>
                <a:cs typeface="+mn-cs"/>
                <a:sym typeface="Arial"/>
              </a:defRPr>
            </a:pPr>
            <a:r>
              <a:rPr lang="de-CH" sz="2400" dirty="0">
                <a:solidFill>
                  <a:schemeClr val="bg1"/>
                </a:solidFill>
                <a:latin typeface="Chalkboard" panose="03050602040202020205" pitchFamily="66" charset="77"/>
                <a:sym typeface="Arial"/>
              </a:rPr>
              <a:t>Die Kosten sind abhängig von den Leistungen und Ihrem steuerbaren Einkommen.</a:t>
            </a:r>
          </a:p>
          <a:p>
            <a:pPr>
              <a:buSzPct val="100000"/>
              <a:defRPr sz="1800">
                <a:solidFill>
                  <a:srgbClr val="000000"/>
                </a:solidFill>
                <a:latin typeface="+mn-lt"/>
                <a:ea typeface="+mn-ea"/>
                <a:cs typeface="+mn-cs"/>
                <a:sym typeface="Arial"/>
              </a:defRPr>
            </a:pPr>
            <a:endParaRPr lang="de-CH" sz="3200" dirty="0">
              <a:solidFill>
                <a:schemeClr val="tx1">
                  <a:lumMod val="50000"/>
                </a:schemeClr>
              </a:solidFill>
              <a:latin typeface="Chalkboard" panose="03050602040202020205" pitchFamily="66" charset="77"/>
              <a:sym typeface="Arial"/>
            </a:endParaRPr>
          </a:p>
          <a:p>
            <a:endParaRPr lang="de-CH" dirty="0"/>
          </a:p>
        </p:txBody>
      </p:sp>
    </p:spTree>
    <p:extLst>
      <p:ext uri="{BB962C8B-B14F-4D97-AF65-F5344CB8AC3E}">
        <p14:creationId xmlns:p14="http://schemas.microsoft.com/office/powerpoint/2010/main" val="75814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8919113-1270-163B-5D38-16C38FFB8E94}"/>
              </a:ext>
            </a:extLst>
          </p:cNvPr>
          <p:cNvSpPr txBox="1"/>
          <p:nvPr/>
        </p:nvSpPr>
        <p:spPr>
          <a:xfrm>
            <a:off x="820268" y="1301955"/>
            <a:ext cx="9723709" cy="2831544"/>
          </a:xfrm>
          <a:prstGeom prst="rect">
            <a:avLst/>
          </a:prstGeom>
          <a:noFill/>
        </p:spPr>
        <p:txBody>
          <a:bodyPr wrap="square" rtlCol="0">
            <a:spAutoFit/>
          </a:bodyPr>
          <a:lstStyle/>
          <a:p>
            <a:pPr>
              <a:buSzPct val="100000"/>
              <a:defRPr sz="1800">
                <a:solidFill>
                  <a:srgbClr val="000000"/>
                </a:solidFill>
                <a:latin typeface="+mn-lt"/>
                <a:ea typeface="+mn-ea"/>
                <a:cs typeface="+mn-cs"/>
                <a:sym typeface="Arial"/>
              </a:defRPr>
            </a:pPr>
            <a:r>
              <a:rPr lang="de-CH" sz="3200" b="1" dirty="0">
                <a:solidFill>
                  <a:srgbClr val="FFFFFF"/>
                </a:solidFill>
                <a:latin typeface="Chalkboard" panose="03050602040202020205" pitchFamily="66" charset="77"/>
                <a:sym typeface="Arial"/>
              </a:rPr>
              <a:t>Tarife</a:t>
            </a:r>
          </a:p>
          <a:p>
            <a:pPr>
              <a:buSzPct val="100000"/>
              <a:defRPr sz="1800">
                <a:solidFill>
                  <a:srgbClr val="000000"/>
                </a:solidFill>
                <a:latin typeface="+mn-lt"/>
                <a:ea typeface="+mn-ea"/>
                <a:cs typeface="+mn-cs"/>
                <a:sym typeface="Arial"/>
              </a:defRPr>
            </a:pPr>
            <a:endParaRPr lang="de-CH" sz="2400" dirty="0">
              <a:solidFill>
                <a:srgbClr val="FFFFFF"/>
              </a:solidFill>
              <a:latin typeface="Chalkboard" panose="03050602040202020205" pitchFamily="66" charset="77"/>
              <a:sym typeface="Arial"/>
            </a:endParaRPr>
          </a:p>
          <a:p>
            <a:pPr>
              <a:buSzPct val="100000"/>
              <a:defRPr sz="1800">
                <a:solidFill>
                  <a:srgbClr val="000000"/>
                </a:solidFill>
                <a:latin typeface="+mn-lt"/>
                <a:ea typeface="+mn-ea"/>
                <a:cs typeface="+mn-cs"/>
                <a:sym typeface="Arial"/>
              </a:defRPr>
            </a:pPr>
            <a:r>
              <a:rPr lang="de-CH" sz="2400" dirty="0">
                <a:solidFill>
                  <a:srgbClr val="FFFFFF"/>
                </a:solidFill>
                <a:latin typeface="Chalkboard" panose="03050602040202020205" pitchFamily="66" charset="77"/>
                <a:sym typeface="Arial"/>
              </a:rPr>
              <a:t>Die Tarifübersicht ist auf der </a:t>
            </a:r>
          </a:p>
          <a:p>
            <a:pPr>
              <a:buSzPct val="100000"/>
              <a:defRPr sz="1800">
                <a:solidFill>
                  <a:srgbClr val="000000"/>
                </a:solidFill>
                <a:latin typeface="+mn-lt"/>
                <a:ea typeface="+mn-ea"/>
                <a:cs typeface="+mn-cs"/>
                <a:sym typeface="Arial"/>
              </a:defRPr>
            </a:pPr>
            <a:r>
              <a:rPr lang="de-CH" sz="2400" dirty="0">
                <a:solidFill>
                  <a:srgbClr val="FFFFFF"/>
                </a:solidFill>
                <a:latin typeface="Chalkboard" panose="03050602040202020205" pitchFamily="66" charset="77"/>
                <a:sym typeface="Arial"/>
              </a:rPr>
              <a:t>Homepage </a:t>
            </a:r>
            <a:r>
              <a:rPr lang="de-CH" sz="2400" dirty="0">
                <a:solidFill>
                  <a:srgbClr val="FFFFFF"/>
                </a:solidFill>
                <a:latin typeface="Chalkboard" panose="03050602040202020205" pitchFamily="66" charset="77"/>
                <a:sym typeface="Arial"/>
                <a:hlinkClick r:id="rId3">
                  <a:extLst>
                    <a:ext uri="{A12FA001-AC4F-418D-AE19-62706E023703}">
                      <ahyp:hlinkClr xmlns:ahyp="http://schemas.microsoft.com/office/drawing/2018/hyperlinkcolor" val="tx"/>
                    </a:ext>
                  </a:extLst>
                </a:hlinkClick>
              </a:rPr>
              <a:t>www.schulestaefa.ch</a:t>
            </a:r>
            <a:r>
              <a:rPr lang="de-CH" sz="2400" dirty="0">
                <a:solidFill>
                  <a:srgbClr val="FFFFFF"/>
                </a:solidFill>
                <a:latin typeface="Chalkboard" panose="03050602040202020205" pitchFamily="66" charset="77"/>
                <a:sym typeface="Arial"/>
              </a:rPr>
              <a:t> / Über uns / Mikado unter Downloads Tarife für alle zugänglich.</a:t>
            </a:r>
          </a:p>
          <a:p>
            <a:pPr>
              <a:buSzPct val="100000"/>
              <a:defRPr sz="1800">
                <a:solidFill>
                  <a:srgbClr val="000000"/>
                </a:solidFill>
                <a:latin typeface="+mn-lt"/>
                <a:ea typeface="+mn-ea"/>
                <a:cs typeface="+mn-cs"/>
                <a:sym typeface="Arial"/>
              </a:defRPr>
            </a:pPr>
            <a:endParaRPr lang="de-CH" sz="3200" dirty="0">
              <a:solidFill>
                <a:schemeClr val="tx1">
                  <a:lumMod val="50000"/>
                </a:schemeClr>
              </a:solidFill>
              <a:latin typeface="Chalkboard" panose="03050602040202020205" pitchFamily="66" charset="77"/>
              <a:sym typeface="Arial"/>
            </a:endParaRPr>
          </a:p>
          <a:p>
            <a:endParaRPr lang="de-CH" dirty="0"/>
          </a:p>
        </p:txBody>
      </p:sp>
    </p:spTree>
    <p:extLst>
      <p:ext uri="{BB962C8B-B14F-4D97-AF65-F5344CB8AC3E}">
        <p14:creationId xmlns:p14="http://schemas.microsoft.com/office/powerpoint/2010/main" val="39124875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280476" y="1901742"/>
            <a:ext cx="6174135" cy="828011"/>
          </a:xfrm>
        </p:spPr>
        <p:txBody>
          <a:bodyPr>
            <a:normAutofit/>
          </a:bodyPr>
          <a:lstStyle/>
          <a:p>
            <a:r>
              <a:rPr lang="de-CH" sz="3200" dirty="0">
                <a:latin typeface="Chalkboard" panose="03050602040202020205" pitchFamily="66" charset="77"/>
              </a:rPr>
              <a:t>Verkehrsinstruktion</a:t>
            </a:r>
          </a:p>
        </p:txBody>
      </p:sp>
      <p:sp>
        <p:nvSpPr>
          <p:cNvPr id="3" name="Inhaltsplatzhalter 2"/>
          <p:cNvSpPr>
            <a:spLocks noGrp="1"/>
          </p:cNvSpPr>
          <p:nvPr>
            <p:ph idx="1"/>
          </p:nvPr>
        </p:nvSpPr>
        <p:spPr>
          <a:xfrm>
            <a:off x="5868631" y="3429000"/>
            <a:ext cx="4997824" cy="1653988"/>
          </a:xfrm>
        </p:spPr>
        <p:txBody>
          <a:bodyPr>
            <a:normAutofit fontScale="25000" lnSpcReduction="20000"/>
          </a:bodyPr>
          <a:lstStyle/>
          <a:p>
            <a:pPr marL="0" indent="0">
              <a:buNone/>
            </a:pPr>
            <a:r>
              <a:rPr lang="de-CH" sz="12800" dirty="0">
                <a:solidFill>
                  <a:schemeClr val="bg1"/>
                </a:solidFill>
                <a:latin typeface="Chalkboard" panose="03050602040202020205" pitchFamily="66" charset="77"/>
              </a:rPr>
              <a:t>Kurzer Theorieteil im Kindergarten und anschliessend praktische Schulung</a:t>
            </a:r>
            <a:r>
              <a:rPr lang="de-CH" sz="9600" dirty="0">
                <a:solidFill>
                  <a:schemeClr val="bg1"/>
                </a:solidFill>
                <a:latin typeface="Chalkboard" panose="03050602040202020205" pitchFamily="66" charset="77"/>
              </a:rPr>
              <a:t>.</a:t>
            </a:r>
            <a:endParaRPr lang="de-CH" sz="7200" b="1" dirty="0">
              <a:solidFill>
                <a:schemeClr val="bg1"/>
              </a:solidFill>
            </a:endParaRPr>
          </a:p>
          <a:p>
            <a:pPr marL="0" indent="0">
              <a:buNone/>
            </a:pPr>
            <a:endParaRPr lang="de-CH" sz="7200" b="1" dirty="0">
              <a:solidFill>
                <a:srgbClr val="FF0000"/>
              </a:solidFill>
            </a:endParaRPr>
          </a:p>
          <a:p>
            <a:pPr marL="0" indent="0">
              <a:buNone/>
            </a:pPr>
            <a:endParaRPr lang="de-CH" sz="7200" b="1" dirty="0">
              <a:solidFill>
                <a:srgbClr val="FF0000"/>
              </a:solidFill>
            </a:endParaRPr>
          </a:p>
          <a:p>
            <a:pPr marL="0" indent="0">
              <a:buNone/>
            </a:pPr>
            <a:endParaRPr lang="de-CH" sz="7200" b="1" dirty="0">
              <a:solidFill>
                <a:srgbClr val="FF0000"/>
              </a:solidFill>
            </a:endParaRPr>
          </a:p>
          <a:p>
            <a:pPr marL="0" indent="0">
              <a:buNone/>
            </a:pPr>
            <a:endParaRPr lang="de-CH" dirty="0"/>
          </a:p>
        </p:txBody>
      </p:sp>
      <p:pic>
        <p:nvPicPr>
          <p:cNvPr id="9" name="Grafik 8">
            <a:extLst>
              <a:ext uri="{FF2B5EF4-FFF2-40B4-BE49-F238E27FC236}">
                <a16:creationId xmlns:a16="http://schemas.microsoft.com/office/drawing/2014/main" id="{3F66DB71-A12C-1648-91EB-EC35A95C6CD4}"/>
              </a:ext>
            </a:extLst>
          </p:cNvPr>
          <p:cNvPicPr>
            <a:picLocks noChangeAspect="1"/>
          </p:cNvPicPr>
          <p:nvPr/>
        </p:nvPicPr>
        <p:blipFill>
          <a:blip r:embed="rId3"/>
          <a:stretch>
            <a:fillRect/>
          </a:stretch>
        </p:blipFill>
        <p:spPr>
          <a:xfrm>
            <a:off x="737389" y="542484"/>
            <a:ext cx="4076657" cy="5435543"/>
          </a:xfrm>
          <a:prstGeom prst="rect">
            <a:avLst/>
          </a:prstGeom>
        </p:spPr>
      </p:pic>
    </p:spTree>
    <p:extLst>
      <p:ext uri="{BB962C8B-B14F-4D97-AF65-F5344CB8AC3E}">
        <p14:creationId xmlns:p14="http://schemas.microsoft.com/office/powerpoint/2010/main" val="1316372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212857" y="5618080"/>
            <a:ext cx="7313613" cy="868362"/>
          </a:xfrm>
        </p:spPr>
        <p:txBody>
          <a:bodyPr>
            <a:normAutofit/>
          </a:bodyPr>
          <a:lstStyle/>
          <a:p>
            <a:r>
              <a:rPr lang="de-CH" dirty="0">
                <a:latin typeface="Chalkboard" panose="03050602040202020205" pitchFamily="66" charset="77"/>
              </a:rPr>
              <a:t>Bitte helfen Sie mit!</a:t>
            </a:r>
          </a:p>
        </p:txBody>
      </p:sp>
      <p:sp>
        <p:nvSpPr>
          <p:cNvPr id="3" name="Inhaltsplatzhalter 2"/>
          <p:cNvSpPr>
            <a:spLocks noGrp="1"/>
          </p:cNvSpPr>
          <p:nvPr>
            <p:ph idx="1"/>
          </p:nvPr>
        </p:nvSpPr>
        <p:spPr>
          <a:xfrm>
            <a:off x="813091" y="1562018"/>
            <a:ext cx="10713379" cy="4056062"/>
          </a:xfrm>
        </p:spPr>
        <p:txBody>
          <a:bodyPr>
            <a:normAutofit/>
          </a:bodyPr>
          <a:lstStyle/>
          <a:p>
            <a:pPr>
              <a:lnSpc>
                <a:spcPct val="150000"/>
              </a:lnSpc>
              <a:buClr>
                <a:schemeClr val="bg1"/>
              </a:buClr>
              <a:buFont typeface="Wingdings" pitchFamily="2" charset="2"/>
              <a:buChar char="ü"/>
            </a:pPr>
            <a:r>
              <a:rPr lang="de-CH" sz="2400" dirty="0">
                <a:solidFill>
                  <a:schemeClr val="bg1"/>
                </a:solidFill>
                <a:latin typeface="Chalkboard" panose="03050602040202020205" pitchFamily="66" charset="77"/>
              </a:rPr>
              <a:t>Legen Sie mit Ihrem Kind den Weg schon vor dem ersten Kindergartentag mehrmals zurück. </a:t>
            </a:r>
          </a:p>
          <a:p>
            <a:pPr>
              <a:lnSpc>
                <a:spcPct val="150000"/>
              </a:lnSpc>
              <a:buClr>
                <a:schemeClr val="bg1"/>
              </a:buClr>
              <a:buFont typeface="Wingdings" pitchFamily="2" charset="2"/>
              <a:buChar char="ü"/>
            </a:pPr>
            <a:r>
              <a:rPr lang="de-CH" sz="2400" dirty="0">
                <a:solidFill>
                  <a:schemeClr val="bg1"/>
                </a:solidFill>
                <a:latin typeface="Chalkboard" panose="03050602040202020205" pitchFamily="66" charset="77"/>
              </a:rPr>
              <a:t>Wählen Sie den sichersten, nicht den kürzesten Weg. </a:t>
            </a:r>
          </a:p>
          <a:p>
            <a:pPr>
              <a:lnSpc>
                <a:spcPct val="150000"/>
              </a:lnSpc>
              <a:buClr>
                <a:schemeClr val="bg1"/>
              </a:buClr>
              <a:buFont typeface="Wingdings" pitchFamily="2" charset="2"/>
              <a:buChar char="ü"/>
            </a:pPr>
            <a:r>
              <a:rPr lang="de-CH" sz="2400" dirty="0">
                <a:solidFill>
                  <a:schemeClr val="bg1"/>
                </a:solidFill>
                <a:latin typeface="Chalkboard" panose="03050602040202020205" pitchFamily="66" charset="77"/>
              </a:rPr>
              <a:t>Achten Sie darauf, dass Ihr Kind stets den Leuchtbändel trägt.</a:t>
            </a:r>
          </a:p>
          <a:p>
            <a:pPr>
              <a:lnSpc>
                <a:spcPct val="150000"/>
              </a:lnSpc>
              <a:buClr>
                <a:schemeClr val="bg1"/>
              </a:buClr>
              <a:buFont typeface="Wingdings" pitchFamily="2" charset="2"/>
              <a:buChar char="ü"/>
            </a:pPr>
            <a:r>
              <a:rPr lang="de-CH" sz="2400" dirty="0">
                <a:solidFill>
                  <a:schemeClr val="bg1"/>
                </a:solidFill>
                <a:latin typeface="Chalkboard" panose="03050602040202020205" pitchFamily="66" charset="77"/>
              </a:rPr>
              <a:t>Warten Sie direkt beim Kindergarten und nicht auf der anderen Strassenseite, wenn Sie Ihr Kind abholen.</a:t>
            </a:r>
          </a:p>
          <a:p>
            <a:pPr marL="0" indent="0">
              <a:buNone/>
            </a:pPr>
            <a:endParaRPr lang="de-CH" sz="2400" dirty="0"/>
          </a:p>
        </p:txBody>
      </p:sp>
    </p:spTree>
    <p:extLst>
      <p:ext uri="{BB962C8B-B14F-4D97-AF65-F5344CB8AC3E}">
        <p14:creationId xmlns:p14="http://schemas.microsoft.com/office/powerpoint/2010/main" val="262309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648" y="1289935"/>
            <a:ext cx="4708982" cy="47089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feld 5"/>
          <p:cNvSpPr txBox="1"/>
          <p:nvPr/>
        </p:nvSpPr>
        <p:spPr>
          <a:xfrm rot="5400000">
            <a:off x="2356616" y="1479058"/>
            <a:ext cx="2769786" cy="4708981"/>
          </a:xfrm>
          <a:prstGeom prst="rect">
            <a:avLst/>
          </a:prstGeom>
          <a:noFill/>
        </p:spPr>
        <p:txBody>
          <a:bodyPr wrap="square" rtlCol="0">
            <a:spAutoFit/>
          </a:bodyPr>
          <a:lstStyle/>
          <a:p>
            <a:r>
              <a:rPr lang="de-CH" sz="30000" dirty="0">
                <a:solidFill>
                  <a:srgbClr val="FF0000"/>
                </a:solidFill>
              </a:rPr>
              <a:t>X</a:t>
            </a:r>
          </a:p>
        </p:txBody>
      </p:sp>
    </p:spTree>
    <p:extLst>
      <p:ext uri="{BB962C8B-B14F-4D97-AF65-F5344CB8AC3E}">
        <p14:creationId xmlns:p14="http://schemas.microsoft.com/office/powerpoint/2010/main" val="16181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3365" name="Rectangle 5"/>
          <p:cNvSpPr>
            <a:spLocks noChangeArrowheads="1"/>
          </p:cNvSpPr>
          <p:nvPr/>
        </p:nvSpPr>
        <p:spPr bwMode="auto">
          <a:xfrm>
            <a:off x="2762944" y="2708920"/>
            <a:ext cx="6954124" cy="3096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endParaRPr lang="de-DE" sz="2800" dirty="0"/>
          </a:p>
        </p:txBody>
      </p:sp>
      <p:pic>
        <p:nvPicPr>
          <p:cNvPr id="4" name="Grafik 3">
            <a:extLst>
              <a:ext uri="{FF2B5EF4-FFF2-40B4-BE49-F238E27FC236}">
                <a16:creationId xmlns:a16="http://schemas.microsoft.com/office/drawing/2014/main" id="{B3A9AC90-3E0E-DE48-ADF6-3D3D57F3E5B3}"/>
              </a:ext>
            </a:extLst>
          </p:cNvPr>
          <p:cNvPicPr>
            <a:picLocks noChangeAspect="1"/>
          </p:cNvPicPr>
          <p:nvPr/>
        </p:nvPicPr>
        <p:blipFill>
          <a:blip r:embed="rId3"/>
          <a:stretch>
            <a:fillRect/>
          </a:stretch>
        </p:blipFill>
        <p:spPr>
          <a:xfrm>
            <a:off x="1429208" y="785309"/>
            <a:ext cx="3949616" cy="5364817"/>
          </a:xfrm>
          <a:prstGeom prst="rect">
            <a:avLst/>
          </a:prstGeom>
        </p:spPr>
      </p:pic>
      <p:sp>
        <p:nvSpPr>
          <p:cNvPr id="2" name="Textfeld 1">
            <a:extLst>
              <a:ext uri="{FF2B5EF4-FFF2-40B4-BE49-F238E27FC236}">
                <a16:creationId xmlns:a16="http://schemas.microsoft.com/office/drawing/2014/main" id="{0B848F0C-5F25-EC40-A29E-66B8F485F106}"/>
              </a:ext>
            </a:extLst>
          </p:cNvPr>
          <p:cNvSpPr txBox="1"/>
          <p:nvPr/>
        </p:nvSpPr>
        <p:spPr>
          <a:xfrm>
            <a:off x="6387353" y="4900477"/>
            <a:ext cx="4935071" cy="1077218"/>
          </a:xfrm>
          <a:prstGeom prst="rect">
            <a:avLst/>
          </a:prstGeom>
          <a:noFill/>
        </p:spPr>
        <p:txBody>
          <a:bodyPr wrap="square" rtlCol="0">
            <a:spAutoFit/>
          </a:bodyPr>
          <a:lstStyle/>
          <a:p>
            <a:pPr marL="457200" indent="-457200">
              <a:buFont typeface="Wingdings" pitchFamily="2" charset="2"/>
              <a:buChar char="ü"/>
            </a:pPr>
            <a:r>
              <a:rPr lang="de-DE" sz="3200" dirty="0">
                <a:solidFill>
                  <a:schemeClr val="bg1"/>
                </a:solidFill>
                <a:latin typeface="Chalkboard" panose="03050602040202020205" pitchFamily="66" charset="77"/>
              </a:rPr>
              <a:t>Kursausschreibung auf </a:t>
            </a:r>
            <a:r>
              <a:rPr lang="de-DE" sz="3200" dirty="0" err="1">
                <a:solidFill>
                  <a:schemeClr val="bg1"/>
                </a:solidFill>
                <a:latin typeface="Chalkboard" panose="03050602040202020205" pitchFamily="66" charset="77"/>
              </a:rPr>
              <a:t>www.schulestaefa.ch</a:t>
            </a:r>
            <a:endParaRPr lang="de-DE" sz="3200" dirty="0">
              <a:solidFill>
                <a:schemeClr val="bg1"/>
              </a:solidFill>
              <a:latin typeface="Chalkboard" panose="03050602040202020205" pitchFamily="66" charset="77"/>
            </a:endParaRPr>
          </a:p>
        </p:txBody>
      </p:sp>
    </p:spTree>
    <p:extLst>
      <p:ext uri="{BB962C8B-B14F-4D97-AF65-F5344CB8AC3E}">
        <p14:creationId xmlns:p14="http://schemas.microsoft.com/office/powerpoint/2010/main" val="28949509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0BE506C-9B7F-7A42-9342-DD9CF825C0A0}"/>
              </a:ext>
            </a:extLst>
          </p:cNvPr>
          <p:cNvSpPr txBox="1">
            <a:spLocks noChangeArrowheads="1"/>
          </p:cNvSpPr>
          <p:nvPr/>
        </p:nvSpPr>
        <p:spPr>
          <a:xfrm>
            <a:off x="676835" y="1920688"/>
            <a:ext cx="10838329" cy="4307540"/>
          </a:xfrm>
          <a:prstGeom prst="rect">
            <a:avLst/>
          </a:prstGeom>
        </p:spPr>
        <p:txBody>
          <a:bodyPr>
            <a:norm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de-DE" sz="3200" b="1" dirty="0">
                <a:solidFill>
                  <a:schemeClr val="bg1"/>
                </a:solidFill>
                <a:latin typeface="Chalkboard" panose="03050602040202020205" pitchFamily="66" charset="77"/>
                <a:ea typeface="ＭＳ Ｐゴシック" charset="0"/>
                <a:cs typeface="ＭＳ Ｐゴシック" charset="0"/>
              </a:rPr>
              <a:t>Deutsch für Eltern</a:t>
            </a:r>
          </a:p>
          <a:p>
            <a:pPr algn="l"/>
            <a:endParaRPr lang="de-DE" sz="3200" dirty="0">
              <a:solidFill>
                <a:schemeClr val="bg1"/>
              </a:solidFill>
              <a:latin typeface="Chalkboard" panose="03050602040202020205" pitchFamily="66" charset="77"/>
              <a:ea typeface="ＭＳ Ｐゴシック" charset="0"/>
              <a:cs typeface="ＭＳ Ｐゴシック" charset="0"/>
            </a:endParaRPr>
          </a:p>
          <a:p>
            <a:pPr marL="457200" indent="-457200" algn="l">
              <a:buFont typeface="Wingdings" pitchFamily="2" charset="2"/>
              <a:buChar char="ü"/>
            </a:pPr>
            <a:r>
              <a:rPr lang="de-CH" sz="3200" dirty="0">
                <a:solidFill>
                  <a:schemeClr val="bg1"/>
                </a:solidFill>
                <a:latin typeface="Chalkboard" panose="03050602040202020205" pitchFamily="66" charset="77"/>
              </a:rPr>
              <a:t>Sprachkursangebot für fremdsprachige Eltern</a:t>
            </a:r>
          </a:p>
          <a:p>
            <a:pPr marL="457200" indent="-457200" algn="l">
              <a:buFont typeface="Wingdings" pitchFamily="2" charset="2"/>
              <a:buChar char="ü"/>
            </a:pPr>
            <a:r>
              <a:rPr lang="de-CH" sz="3200" dirty="0">
                <a:solidFill>
                  <a:schemeClr val="bg1"/>
                </a:solidFill>
                <a:latin typeface="Chalkboard" panose="03050602040202020205" pitchFamily="66" charset="77"/>
              </a:rPr>
              <a:t>Deutsch lernen, Kultur &amp; Schule verstehen</a:t>
            </a:r>
          </a:p>
          <a:p>
            <a:pPr marL="457200" indent="-457200" algn="l">
              <a:buFont typeface="Wingdings" pitchFamily="2" charset="2"/>
              <a:buChar char="ü"/>
            </a:pPr>
            <a:r>
              <a:rPr lang="de-CH" sz="3200" dirty="0">
                <a:solidFill>
                  <a:schemeClr val="bg1"/>
                </a:solidFill>
                <a:latin typeface="Chalkboard" panose="03050602040202020205" pitchFamily="66" charset="77"/>
              </a:rPr>
              <a:t>Mittwoch, 08.30-11.00 Uhr</a:t>
            </a:r>
          </a:p>
          <a:p>
            <a:pPr marL="457200" indent="-457200" algn="l">
              <a:buFont typeface="Wingdings" pitchFamily="2" charset="2"/>
              <a:buChar char="ü"/>
            </a:pPr>
            <a:r>
              <a:rPr lang="de-CH" sz="3200" dirty="0">
                <a:solidFill>
                  <a:schemeClr val="bg1"/>
                </a:solidFill>
                <a:latin typeface="Chalkboard" panose="03050602040202020205" pitchFamily="66" charset="77"/>
              </a:rPr>
              <a:t>Schulhaus Moritzberg, </a:t>
            </a:r>
            <a:r>
              <a:rPr lang="de-CH" sz="3200" dirty="0" err="1">
                <a:solidFill>
                  <a:schemeClr val="bg1"/>
                </a:solidFill>
                <a:latin typeface="Chalkboard" panose="03050602040202020205" pitchFamily="66" charset="77"/>
              </a:rPr>
              <a:t>Ürikon</a:t>
            </a:r>
            <a:endParaRPr lang="de-CH" sz="3200" dirty="0">
              <a:solidFill>
                <a:schemeClr val="bg1"/>
              </a:solidFill>
              <a:latin typeface="Chalkboard" panose="03050602040202020205" pitchFamily="66" charset="77"/>
            </a:endParaRPr>
          </a:p>
          <a:p>
            <a:pPr marL="457200" indent="-457200" algn="l">
              <a:buFont typeface="Wingdings" pitchFamily="2" charset="2"/>
              <a:buChar char="ü"/>
            </a:pPr>
            <a:r>
              <a:rPr lang="de-CH" sz="3200" dirty="0">
                <a:solidFill>
                  <a:schemeClr val="bg1"/>
                </a:solidFill>
                <a:latin typeface="Chalkboard" panose="03050602040202020205" pitchFamily="66" charset="77"/>
              </a:rPr>
              <a:t>Kinderbetreuung vorhanden</a:t>
            </a:r>
          </a:p>
        </p:txBody>
      </p:sp>
    </p:spTree>
    <p:extLst>
      <p:ext uri="{BB962C8B-B14F-4D97-AF65-F5344CB8AC3E}">
        <p14:creationId xmlns:p14="http://schemas.microsoft.com/office/powerpoint/2010/main" val="93621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E45D49A-EE06-BA4A-B0BA-DC33B2736A54}"/>
              </a:ext>
            </a:extLst>
          </p:cNvPr>
          <p:cNvSpPr txBox="1"/>
          <p:nvPr/>
        </p:nvSpPr>
        <p:spPr>
          <a:xfrm>
            <a:off x="746234" y="1387366"/>
            <a:ext cx="10972800" cy="4801314"/>
          </a:xfrm>
          <a:prstGeom prst="rect">
            <a:avLst/>
          </a:prstGeom>
          <a:noFill/>
        </p:spPr>
        <p:txBody>
          <a:bodyPr wrap="square">
            <a:spAutoFit/>
          </a:bodyPr>
          <a:lstStyle/>
          <a:p>
            <a:pPr algn="l"/>
            <a:r>
              <a:rPr lang="de-DE" sz="3200" b="1" dirty="0">
                <a:solidFill>
                  <a:schemeClr val="bg1"/>
                </a:solidFill>
                <a:latin typeface="Chalkboard" panose="03050602040202020205" pitchFamily="66" charset="77"/>
                <a:ea typeface="ＭＳ Ｐゴシック" charset="0"/>
                <a:cs typeface="ＭＳ Ｐゴシック" charset="0"/>
              </a:rPr>
              <a:t>Kurz &amp; bündig:</a:t>
            </a:r>
          </a:p>
          <a:p>
            <a:pPr algn="l"/>
            <a:endParaRPr lang="de-DE" sz="1800" dirty="0">
              <a:solidFill>
                <a:schemeClr val="bg1"/>
              </a:solidFill>
              <a:latin typeface="Chalkboard" panose="03050602040202020205" pitchFamily="66" charset="77"/>
              <a:ea typeface="ＭＳ Ｐゴシック" charset="0"/>
              <a:cs typeface="ＭＳ Ｐゴシック" charset="0"/>
            </a:endParaRPr>
          </a:p>
          <a:p>
            <a:pPr marL="457200" indent="-457200" algn="l">
              <a:buFont typeface="Wingdings" pitchFamily="2" charset="2"/>
              <a:buChar char="ü"/>
            </a:pPr>
            <a:r>
              <a:rPr lang="de-CH" sz="3200" dirty="0">
                <a:solidFill>
                  <a:schemeClr val="bg1"/>
                </a:solidFill>
                <a:latin typeface="Chalkboard" panose="03050602040202020205" pitchFamily="66" charset="77"/>
              </a:rPr>
              <a:t>Die Einteilung in die Schuleinheit erfolgt nach Einzugsgebiet/ Wohnort.</a:t>
            </a:r>
          </a:p>
          <a:p>
            <a:pPr marL="457200" indent="-457200" algn="l">
              <a:buFont typeface="Wingdings" pitchFamily="2" charset="2"/>
              <a:buChar char="ü"/>
            </a:pPr>
            <a:r>
              <a:rPr lang="de-CH" sz="3200" dirty="0">
                <a:solidFill>
                  <a:schemeClr val="bg1"/>
                </a:solidFill>
                <a:latin typeface="Chalkboard" panose="03050602040202020205" pitchFamily="66" charset="77"/>
              </a:rPr>
              <a:t>Die Einteilung in den </a:t>
            </a:r>
            <a:r>
              <a:rPr lang="de-CH" sz="3200" dirty="0" err="1">
                <a:solidFill>
                  <a:schemeClr val="bg1"/>
                </a:solidFill>
                <a:latin typeface="Chalkboard" panose="03050602040202020205" pitchFamily="66" charset="77"/>
              </a:rPr>
              <a:t>Kiga</a:t>
            </a:r>
            <a:r>
              <a:rPr lang="de-CH" sz="3200" dirty="0">
                <a:solidFill>
                  <a:schemeClr val="bg1"/>
                </a:solidFill>
                <a:latin typeface="Chalkboard" panose="03050602040202020205" pitchFamily="66" charset="77"/>
              </a:rPr>
              <a:t> erfolgt durch die Schulleitungen.</a:t>
            </a:r>
          </a:p>
          <a:p>
            <a:pPr marL="457200" indent="-457200">
              <a:buFont typeface="Wingdings" pitchFamily="2" charset="2"/>
              <a:buChar char="ü"/>
            </a:pPr>
            <a:r>
              <a:rPr lang="de-CH" sz="3200" dirty="0" err="1">
                <a:solidFill>
                  <a:schemeClr val="bg1"/>
                </a:solidFill>
                <a:latin typeface="Chalkboard" panose="03050602040202020205" pitchFamily="66" charset="77"/>
              </a:rPr>
              <a:t>Kiga</a:t>
            </a:r>
            <a:r>
              <a:rPr lang="de-CH" sz="3200" dirty="0">
                <a:solidFill>
                  <a:schemeClr val="bg1"/>
                </a:solidFill>
                <a:latin typeface="Chalkboard" panose="03050602040202020205" pitchFamily="66" charset="77"/>
              </a:rPr>
              <a:t>: Kindergerechte Förderung gemäss LP 21.</a:t>
            </a:r>
          </a:p>
          <a:p>
            <a:pPr marL="457200" indent="-457200" algn="l">
              <a:buFont typeface="Wingdings" pitchFamily="2" charset="2"/>
              <a:buChar char="ü"/>
            </a:pPr>
            <a:r>
              <a:rPr lang="de-CH" sz="3200" dirty="0">
                <a:solidFill>
                  <a:schemeClr val="bg1"/>
                </a:solidFill>
                <a:latin typeface="Chalkboard" panose="03050602040202020205" pitchFamily="66" charset="77"/>
              </a:rPr>
              <a:t>Anmeldung: Freitag, 30.11.2023</a:t>
            </a:r>
          </a:p>
          <a:p>
            <a:pPr marL="457200" indent="-457200" algn="l">
              <a:buFont typeface="Wingdings" pitchFamily="2" charset="2"/>
              <a:buChar char="ü"/>
            </a:pPr>
            <a:r>
              <a:rPr lang="de-CH" sz="3200" dirty="0">
                <a:solidFill>
                  <a:schemeClr val="bg1"/>
                </a:solidFill>
                <a:latin typeface="Chalkboard" panose="03050602040202020205" pitchFamily="66" charset="77"/>
              </a:rPr>
              <a:t>Anmeldung Mikado ab März 2024</a:t>
            </a:r>
          </a:p>
          <a:p>
            <a:pPr marL="457200" indent="-457200" algn="l">
              <a:buFont typeface="Wingdings" pitchFamily="2" charset="2"/>
              <a:buChar char="ü"/>
            </a:pPr>
            <a:r>
              <a:rPr lang="de-CH" sz="3200" dirty="0">
                <a:solidFill>
                  <a:schemeClr val="bg1"/>
                </a:solidFill>
                <a:latin typeface="Chalkboard" panose="03050602040202020205" pitchFamily="66" charset="77"/>
              </a:rPr>
              <a:t>Zuteilung </a:t>
            </a:r>
            <a:r>
              <a:rPr lang="de-CH" sz="3200" dirty="0" err="1">
                <a:solidFill>
                  <a:schemeClr val="bg1"/>
                </a:solidFill>
                <a:latin typeface="Chalkboard" panose="03050602040202020205" pitchFamily="66" charset="77"/>
              </a:rPr>
              <a:t>Kiga</a:t>
            </a:r>
            <a:r>
              <a:rPr lang="de-CH" sz="3200" dirty="0">
                <a:solidFill>
                  <a:schemeClr val="bg1"/>
                </a:solidFill>
                <a:latin typeface="Chalkboard" panose="03050602040202020205" pitchFamily="66" charset="77"/>
              </a:rPr>
              <a:t> erfolgt Ende Mai 2024</a:t>
            </a:r>
          </a:p>
        </p:txBody>
      </p:sp>
    </p:spTree>
    <p:extLst>
      <p:ext uri="{BB962C8B-B14F-4D97-AF65-F5344CB8AC3E}">
        <p14:creationId xmlns:p14="http://schemas.microsoft.com/office/powerpoint/2010/main" val="41386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57938E43-BAEC-FB51-8062-FA7E8B9E47F6}"/>
              </a:ext>
            </a:extLst>
          </p:cNvPr>
          <p:cNvSpPr txBox="1"/>
          <p:nvPr/>
        </p:nvSpPr>
        <p:spPr>
          <a:xfrm>
            <a:off x="5175504" y="2132802"/>
            <a:ext cx="6387242" cy="39857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sz="1900" dirty="0">
                <a:solidFill>
                  <a:schemeClr val="bg1"/>
                </a:solidFill>
                <a:latin typeface="Chalkboard" panose="03050602040202020205" pitchFamily="66" charset="77"/>
              </a:rPr>
              <a:t>Die Schule Stäfa ist eine förderorientierte Schule. </a:t>
            </a:r>
            <a:r>
              <a:rPr lang="de-CH" sz="2400" b="1" dirty="0">
                <a:solidFill>
                  <a:schemeClr val="bg1"/>
                </a:solidFill>
                <a:latin typeface="Chalkboard" panose="03050602040202020205" pitchFamily="66" charset="77"/>
              </a:rPr>
              <a:t>Das Kind steht immer im Vordergrund.</a:t>
            </a:r>
            <a:r>
              <a:rPr lang="de-CH" sz="2400" dirty="0">
                <a:solidFill>
                  <a:schemeClr val="bg1"/>
                </a:solidFill>
                <a:latin typeface="Chalkboard" panose="03050602040202020205" pitchFamily="66" charset="77"/>
              </a:rPr>
              <a:t> </a:t>
            </a:r>
            <a:r>
              <a:rPr lang="de-CH" sz="1900" dirty="0">
                <a:solidFill>
                  <a:schemeClr val="bg1"/>
                </a:solidFill>
                <a:latin typeface="Chalkboard" panose="03050602040202020205" pitchFamily="66" charset="77"/>
              </a:rPr>
              <a:t>Allen rund 265 Personen, die an der Schule Stäfa arbeiten, sind die Bedürfnisse Ihres Kindes ein Anliegen – egal, in welchem Bereich und auf welchem Niveau</a:t>
            </a:r>
          </a:p>
          <a:p>
            <a:pPr>
              <a:defRPr/>
            </a:pPr>
            <a:endParaRPr lang="de-CH" sz="1900" dirty="0">
              <a:solidFill>
                <a:schemeClr val="bg1"/>
              </a:solidFill>
              <a:latin typeface="Chalkboard" panose="03050602040202020205" pitchFamily="66" charset="77"/>
            </a:endParaRPr>
          </a:p>
          <a:p>
            <a:pPr>
              <a:defRPr/>
            </a:pPr>
            <a:r>
              <a:rPr lang="de-CH" sz="1900" dirty="0">
                <a:solidFill>
                  <a:schemeClr val="bg1"/>
                </a:solidFill>
                <a:latin typeface="Chalkboard" panose="03050602040202020205" pitchFamily="66" charset="77"/>
              </a:rPr>
              <a:t>Zusammen mit den Kindern, Eltern, Lehrerinnen und Lehrern sowie den Bürgern von Stäfa setzen wir uns für </a:t>
            </a:r>
            <a:r>
              <a:rPr lang="de-CH" sz="2400" b="1" dirty="0">
                <a:solidFill>
                  <a:schemeClr val="bg1"/>
                </a:solidFill>
                <a:latin typeface="Chalkboard" panose="03050602040202020205" pitchFamily="66" charset="77"/>
              </a:rPr>
              <a:t>die hohe Qualität der Schule Stäfa</a:t>
            </a:r>
            <a:r>
              <a:rPr lang="de-CH" sz="2400" dirty="0">
                <a:solidFill>
                  <a:schemeClr val="bg1"/>
                </a:solidFill>
                <a:latin typeface="Chalkboard" panose="03050602040202020205" pitchFamily="66" charset="77"/>
              </a:rPr>
              <a:t> </a:t>
            </a:r>
            <a:r>
              <a:rPr lang="de-CH" sz="1900" dirty="0">
                <a:solidFill>
                  <a:schemeClr val="bg1"/>
                </a:solidFill>
                <a:latin typeface="Chalkboard" panose="03050602040202020205" pitchFamily="66" charset="77"/>
              </a:rPr>
              <a:t>ein</a:t>
            </a:r>
          </a:p>
          <a:p>
            <a:pPr>
              <a:defRPr/>
            </a:pPr>
            <a:endParaRPr lang="de-CH" sz="1900" dirty="0">
              <a:solidFill>
                <a:schemeClr val="bg1"/>
              </a:solidFill>
              <a:latin typeface="Chalkboard" panose="03050602040202020205" pitchFamily="66" charset="77"/>
            </a:endParaRPr>
          </a:p>
          <a:p>
            <a:pPr>
              <a:defRPr/>
            </a:pPr>
            <a:r>
              <a:rPr lang="de-CH" sz="1900" dirty="0">
                <a:solidFill>
                  <a:schemeClr val="bg1"/>
                </a:solidFill>
                <a:latin typeface="Chalkboard" panose="03050602040202020205" pitchFamily="66" charset="77"/>
              </a:rPr>
              <a:t>Unsere über </a:t>
            </a:r>
            <a:r>
              <a:rPr lang="de-CH" sz="2400" b="1" dirty="0">
                <a:solidFill>
                  <a:schemeClr val="bg1"/>
                </a:solidFill>
                <a:latin typeface="Chalkboard" panose="03050602040202020205" pitchFamily="66" charset="77"/>
              </a:rPr>
              <a:t>1'300 Schülerinnen &amp; Schüler </a:t>
            </a:r>
            <a:r>
              <a:rPr lang="de-CH" sz="1900" dirty="0">
                <a:solidFill>
                  <a:schemeClr val="bg1"/>
                </a:solidFill>
                <a:latin typeface="Chalkboard" panose="03050602040202020205" pitchFamily="66" charset="77"/>
              </a:rPr>
              <a:t>sind in 76 Klassen auf fünf Schuleinheiten verteilt</a:t>
            </a:r>
          </a:p>
        </p:txBody>
      </p:sp>
      <p:sp>
        <p:nvSpPr>
          <p:cNvPr id="6" name="TextBox 5">
            <a:extLst>
              <a:ext uri="{FF2B5EF4-FFF2-40B4-BE49-F238E27FC236}">
                <a16:creationId xmlns:a16="http://schemas.microsoft.com/office/drawing/2014/main" id="{7900F23E-E368-5EAF-010C-FCAFBACF2109}"/>
              </a:ext>
            </a:extLst>
          </p:cNvPr>
          <p:cNvSpPr txBox="1"/>
          <p:nvPr/>
        </p:nvSpPr>
        <p:spPr>
          <a:xfrm>
            <a:off x="132560" y="4122640"/>
            <a:ext cx="3771928" cy="346249"/>
          </a:xfrm>
          <a:prstGeom prst="rect">
            <a:avLst/>
          </a:prstGeom>
          <a:noFill/>
        </p:spPr>
        <p:txBody>
          <a:bodyPr wrap="square">
            <a:spAutoFit/>
          </a:bodyPr>
          <a:lstStyle/>
          <a:p>
            <a:r>
              <a:rPr lang="de-CH" sz="1650" dirty="0">
                <a:solidFill>
                  <a:schemeClr val="bg1"/>
                </a:solidFill>
                <a:latin typeface="Chalkboard" panose="03050602040202020205" pitchFamily="66" charset="77"/>
              </a:rPr>
              <a:t>Schulhaus Kirchbühl Nord</a:t>
            </a:r>
            <a:endParaRPr lang="de-CH" sz="1650" dirty="0">
              <a:solidFill>
                <a:schemeClr val="bg1"/>
              </a:solidFill>
            </a:endParaRPr>
          </a:p>
        </p:txBody>
      </p:sp>
      <p:pic>
        <p:nvPicPr>
          <p:cNvPr id="4" name="Picture 2" descr="A building with trees in front of it&#10;&#10;Description automatically generated with low confidence">
            <a:extLst>
              <a:ext uri="{FF2B5EF4-FFF2-40B4-BE49-F238E27FC236}">
                <a16:creationId xmlns:a16="http://schemas.microsoft.com/office/drawing/2014/main" id="{D71F7FC9-9E7B-6DBC-52ED-9BD7DF0B833E}"/>
              </a:ext>
            </a:extLst>
          </p:cNvPr>
          <p:cNvPicPr>
            <a:picLocks noChangeAspect="1"/>
          </p:cNvPicPr>
          <p:nvPr/>
        </p:nvPicPr>
        <p:blipFill rotWithShape="1">
          <a:blip r:embed="rId2"/>
          <a:srcRect l="10430" r="15931" b="2"/>
          <a:stretch/>
        </p:blipFill>
        <p:spPr>
          <a:xfrm>
            <a:off x="20" y="10"/>
            <a:ext cx="4407388" cy="4009961"/>
          </a:xfrm>
          <a:prstGeom prst="rect">
            <a:avLst/>
          </a:prstGeom>
        </p:spPr>
      </p:pic>
    </p:spTree>
    <p:extLst>
      <p:ext uri="{BB962C8B-B14F-4D97-AF65-F5344CB8AC3E}">
        <p14:creationId xmlns:p14="http://schemas.microsoft.com/office/powerpoint/2010/main" val="19561079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feld 1"/>
          <p:cNvSpPr txBox="1"/>
          <p:nvPr/>
        </p:nvSpPr>
        <p:spPr>
          <a:xfrm>
            <a:off x="785068" y="2552991"/>
            <a:ext cx="10621863" cy="2655535"/>
          </a:xfrm>
          <a:prstGeom prst="rect">
            <a:avLst/>
          </a:prstGeom>
          <a:noFill/>
        </p:spPr>
        <p:txBody>
          <a:bodyPr wrap="square" rtlCol="0">
            <a:spAutoFit/>
          </a:bodyPr>
          <a:lstStyle/>
          <a:p>
            <a:pPr algn="ctr"/>
            <a:r>
              <a:rPr lang="de-DE" sz="3200" dirty="0">
                <a:solidFill>
                  <a:schemeClr val="bg1"/>
                </a:solidFill>
                <a:latin typeface="Chalkboard" panose="03050602040202020205" pitchFamily="66" charset="77"/>
              </a:rPr>
              <a:t>Weiterführende Informationen finden Sie auf:</a:t>
            </a:r>
          </a:p>
          <a:p>
            <a:pPr algn="ctr"/>
            <a:endParaRPr lang="de-DE" sz="3200" dirty="0">
              <a:latin typeface="Chalkboard" panose="03050602040202020205" pitchFamily="66" charset="77"/>
            </a:endParaRPr>
          </a:p>
          <a:p>
            <a:pPr algn="ctr">
              <a:lnSpc>
                <a:spcPct val="150000"/>
              </a:lnSpc>
            </a:pPr>
            <a:r>
              <a:rPr lang="de-DE" sz="3600" dirty="0" err="1">
                <a:solidFill>
                  <a:schemeClr val="bg1"/>
                </a:solidFill>
                <a:latin typeface="Chalkboard" panose="03050602040202020205" pitchFamily="66" charset="77"/>
                <a:hlinkClick r:id="rId3">
                  <a:extLst>
                    <a:ext uri="{A12FA001-AC4F-418D-AE19-62706E023703}">
                      <ahyp:hlinkClr xmlns:ahyp="http://schemas.microsoft.com/office/drawing/2018/hyperlinkcolor" val="tx"/>
                    </a:ext>
                  </a:extLst>
                </a:hlinkClick>
              </a:rPr>
              <a:t>www.schulestaefa.ch</a:t>
            </a:r>
            <a:endParaRPr lang="de-DE" sz="3600" dirty="0">
              <a:solidFill>
                <a:schemeClr val="bg1"/>
              </a:solidFill>
              <a:latin typeface="Chalkboard" panose="03050602040202020205" pitchFamily="66" charset="77"/>
            </a:endParaRPr>
          </a:p>
          <a:p>
            <a:pPr algn="ctr">
              <a:lnSpc>
                <a:spcPct val="150000"/>
              </a:lnSpc>
            </a:pPr>
            <a:r>
              <a:rPr lang="de-DE" sz="3600" dirty="0">
                <a:solidFill>
                  <a:schemeClr val="bg1"/>
                </a:solidFill>
                <a:latin typeface="Chalkboard" panose="03050602040202020205" pitchFamily="66" charset="77"/>
                <a:hlinkClick r:id="rId4">
                  <a:extLst>
                    <a:ext uri="{A12FA001-AC4F-418D-AE19-62706E023703}">
                      <ahyp:hlinkClr xmlns:ahyp="http://schemas.microsoft.com/office/drawing/2018/hyperlinkcolor" val="tx"/>
                    </a:ext>
                  </a:extLst>
                </a:hlinkClick>
              </a:rPr>
              <a:t>www.kinder-4.ch</a:t>
            </a:r>
            <a:endParaRPr lang="de-DE" sz="3600" dirty="0">
              <a:solidFill>
                <a:schemeClr val="bg1"/>
              </a:solidFill>
              <a:latin typeface="Chalkboard" panose="03050602040202020205" pitchFamily="66" charset="77"/>
            </a:endParaRPr>
          </a:p>
        </p:txBody>
      </p:sp>
    </p:spTree>
    <p:extLst>
      <p:ext uri="{BB962C8B-B14F-4D97-AF65-F5344CB8AC3E}">
        <p14:creationId xmlns:p14="http://schemas.microsoft.com/office/powerpoint/2010/main" val="16062892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1425388" y="2798694"/>
            <a:ext cx="9117106" cy="2324635"/>
          </a:xfrm>
        </p:spPr>
        <p:txBody>
          <a:bodyPr>
            <a:normAutofit/>
          </a:bodyPr>
          <a:lstStyle/>
          <a:p>
            <a:pPr algn="ctr" eaLnBrk="1" hangingPunct="1">
              <a:lnSpc>
                <a:spcPct val="100000"/>
              </a:lnSpc>
            </a:pPr>
            <a:r>
              <a:rPr lang="de-DE" sz="3200" dirty="0">
                <a:solidFill>
                  <a:schemeClr val="tx1"/>
                </a:solidFill>
                <a:latin typeface="Chalkboard" panose="03050602040202020205" pitchFamily="66" charset="77"/>
                <a:ea typeface="ＭＳ Ｐゴシック" charset="0"/>
                <a:cs typeface="ＭＳ Ｐゴシック" charset="0"/>
              </a:rPr>
              <a:t>Haben Sie fragen von allgemeinem Interesse?</a:t>
            </a:r>
          </a:p>
        </p:txBody>
      </p:sp>
    </p:spTree>
    <p:extLst>
      <p:ext uri="{BB962C8B-B14F-4D97-AF65-F5344CB8AC3E}">
        <p14:creationId xmlns:p14="http://schemas.microsoft.com/office/powerpoint/2010/main" val="36245656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1425388" y="2798694"/>
            <a:ext cx="9117106" cy="2324635"/>
          </a:xfrm>
        </p:spPr>
        <p:txBody>
          <a:bodyPr>
            <a:normAutofit/>
          </a:bodyPr>
          <a:lstStyle/>
          <a:p>
            <a:pPr algn="ctr" eaLnBrk="1" hangingPunct="1">
              <a:lnSpc>
                <a:spcPct val="100000"/>
              </a:lnSpc>
            </a:pPr>
            <a:r>
              <a:rPr lang="de-DE" sz="3200" dirty="0">
                <a:solidFill>
                  <a:schemeClr val="tx1"/>
                </a:solidFill>
                <a:latin typeface="Chalkboard" panose="03050602040202020205" pitchFamily="66" charset="77"/>
                <a:ea typeface="ＭＳ Ｐゴシック" charset="0"/>
                <a:cs typeface="ＭＳ Ｐゴシック" charset="0"/>
              </a:rPr>
              <a:t>Wir freuen uns auf Ihr Kind und die Zusammenarbeit mit Ihnen und wünschen einen schönen Abend!</a:t>
            </a:r>
          </a:p>
        </p:txBody>
      </p:sp>
    </p:spTree>
    <p:extLst>
      <p:ext uri="{BB962C8B-B14F-4D97-AF65-F5344CB8AC3E}">
        <p14:creationId xmlns:p14="http://schemas.microsoft.com/office/powerpoint/2010/main" val="961378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A7E25AA-26E2-3865-8543-E76D3237096A}"/>
              </a:ext>
            </a:extLst>
          </p:cNvPr>
          <p:cNvSpPr/>
          <p:nvPr/>
        </p:nvSpPr>
        <p:spPr>
          <a:xfrm>
            <a:off x="4727848" y="3858039"/>
            <a:ext cx="2592288" cy="917771"/>
          </a:xfrm>
          <a:prstGeom prst="rect">
            <a:avLst/>
          </a:prstGeom>
          <a:solidFill>
            <a:schemeClr val="bg2">
              <a:lumMod val="40000"/>
              <a:lumOff val="60000"/>
            </a:schemeClr>
          </a:solidFill>
          <a:ln w="12700" cap="flat" cmpd="sng" algn="ctr">
            <a:solidFill>
              <a:srgbClr val="5B9BD5">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b="1" kern="0" dirty="0">
                <a:solidFill>
                  <a:srgbClr val="313992"/>
                </a:solidFill>
                <a:highlight>
                  <a:srgbClr val="FFFF00"/>
                </a:highlight>
                <a:latin typeface="Calibri" panose="020F0502020204030204"/>
                <a:ea typeface="ＭＳ Ｐゴシック" charset="0"/>
              </a:rPr>
              <a:t>Lehrpersonen </a:t>
            </a:r>
          </a:p>
          <a:p>
            <a:pPr algn="ctr"/>
            <a:r>
              <a:rPr lang="de-CH" b="1" kern="0" dirty="0">
                <a:solidFill>
                  <a:srgbClr val="313992"/>
                </a:solidFill>
                <a:highlight>
                  <a:srgbClr val="FFFF00"/>
                </a:highlight>
                <a:latin typeface="Calibri" panose="020F0502020204030204"/>
                <a:ea typeface="ＭＳ Ｐゴシック" charset="0"/>
              </a:rPr>
              <a:t>Schülerinnen und Schüler</a:t>
            </a:r>
          </a:p>
          <a:p>
            <a:pPr algn="ctr"/>
            <a:r>
              <a:rPr lang="de-CH" kern="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ea typeface="ＭＳ Ｐゴシック" charset="0"/>
              </a:rPr>
              <a:t>Unterricht</a:t>
            </a:r>
          </a:p>
        </p:txBody>
      </p:sp>
      <p:sp>
        <p:nvSpPr>
          <p:cNvPr id="3" name="Rechteck 2">
            <a:extLst>
              <a:ext uri="{FF2B5EF4-FFF2-40B4-BE49-F238E27FC236}">
                <a16:creationId xmlns:a16="http://schemas.microsoft.com/office/drawing/2014/main" id="{62C4761E-1E30-051F-7A09-7CB5DDE76380}"/>
              </a:ext>
            </a:extLst>
          </p:cNvPr>
          <p:cNvSpPr/>
          <p:nvPr/>
        </p:nvSpPr>
        <p:spPr>
          <a:xfrm>
            <a:off x="4727849" y="3302868"/>
            <a:ext cx="2592287" cy="555171"/>
          </a:xfrm>
          <a:prstGeom prst="rect">
            <a:avLst/>
          </a:prstGeom>
          <a:solidFill>
            <a:schemeClr val="bg2">
              <a:lumMod val="40000"/>
              <a:lumOff val="60000"/>
            </a:schemeClr>
          </a:solidFill>
          <a:ln w="12700" cap="flat" cmpd="sng" algn="ctr">
            <a:solidFill>
              <a:srgbClr val="5B9BD5">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sz="1550" b="1" kern="0" dirty="0">
                <a:solidFill>
                  <a:srgbClr val="313992"/>
                </a:solidFill>
                <a:latin typeface="Calibri" panose="020F0502020204030204"/>
                <a:ea typeface="ＭＳ Ｐゴシック" charset="0"/>
              </a:rPr>
              <a:t>Leiter Bildung &amp; Schulleitung</a:t>
            </a:r>
          </a:p>
          <a:p>
            <a:pPr algn="ctr"/>
            <a:r>
              <a:rPr lang="de-CH" kern="0" dirty="0">
                <a:ln w="0"/>
                <a:solidFill>
                  <a:prstClr val="black"/>
                </a:solidFill>
                <a:effectLst>
                  <a:outerShdw blurRad="38100" dist="19050" dir="2700000" algn="tl" rotWithShape="0">
                    <a:prstClr val="black">
                      <a:alpha val="40000"/>
                    </a:prstClr>
                  </a:outerShdw>
                </a:effectLst>
                <a:latin typeface="Calibri" panose="020F0502020204030204"/>
                <a:ea typeface="ＭＳ Ｐゴシック" charset="0"/>
              </a:rPr>
              <a:t>Operative Führung </a:t>
            </a:r>
          </a:p>
        </p:txBody>
      </p:sp>
      <p:sp>
        <p:nvSpPr>
          <p:cNvPr id="4" name="Rechteck 3">
            <a:extLst>
              <a:ext uri="{FF2B5EF4-FFF2-40B4-BE49-F238E27FC236}">
                <a16:creationId xmlns:a16="http://schemas.microsoft.com/office/drawing/2014/main" id="{E151AB47-E333-975D-8F4F-9808674496A8}"/>
              </a:ext>
            </a:extLst>
          </p:cNvPr>
          <p:cNvSpPr/>
          <p:nvPr/>
        </p:nvSpPr>
        <p:spPr>
          <a:xfrm>
            <a:off x="4727849" y="2636335"/>
            <a:ext cx="2592287" cy="666533"/>
          </a:xfrm>
          <a:prstGeom prst="rect">
            <a:avLst/>
          </a:prstGeom>
          <a:solidFill>
            <a:schemeClr val="bg2">
              <a:lumMod val="40000"/>
              <a:lumOff val="60000"/>
            </a:schemeClr>
          </a:solidFill>
          <a:ln w="12700" cap="flat" cmpd="sng" algn="ctr">
            <a:solidFill>
              <a:srgbClr val="5B9BD5">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CH" kern="0" dirty="0">
              <a:solidFill>
                <a:prstClr val="white"/>
              </a:solidFill>
              <a:latin typeface="Calibri" panose="020F0502020204030204"/>
              <a:ea typeface="ＭＳ Ｐゴシック" charset="0"/>
            </a:endParaRPr>
          </a:p>
          <a:p>
            <a:pPr algn="ctr"/>
            <a:r>
              <a:rPr lang="de-CH" b="1" kern="0" dirty="0">
                <a:solidFill>
                  <a:srgbClr val="313992"/>
                </a:solidFill>
                <a:latin typeface="Calibri" panose="020F0502020204030204"/>
                <a:ea typeface="ＭＳ Ｐゴシック" charset="0"/>
              </a:rPr>
              <a:t>Schulpflege</a:t>
            </a:r>
          </a:p>
          <a:p>
            <a:pPr algn="ctr"/>
            <a:r>
              <a:rPr lang="de-CH" kern="0" dirty="0">
                <a:ln w="0"/>
                <a:solidFill>
                  <a:prstClr val="black"/>
                </a:solidFill>
                <a:effectLst>
                  <a:outerShdw blurRad="38100" dist="19050" dir="2700000" algn="tl" rotWithShape="0">
                    <a:prstClr val="black">
                      <a:alpha val="40000"/>
                    </a:prstClr>
                  </a:outerShdw>
                </a:effectLst>
                <a:latin typeface="Calibri" panose="020F0502020204030204"/>
                <a:ea typeface="ＭＳ Ｐゴシック" charset="0"/>
              </a:rPr>
              <a:t>Strategische Führung</a:t>
            </a:r>
          </a:p>
          <a:p>
            <a:pPr algn="ctr"/>
            <a:endParaRPr lang="de-CH" kern="0" dirty="0">
              <a:solidFill>
                <a:srgbClr val="313992"/>
              </a:solidFill>
              <a:latin typeface="Calibri" panose="020F0502020204030204"/>
              <a:ea typeface="ＭＳ Ｐゴシック" charset="0"/>
            </a:endParaRPr>
          </a:p>
        </p:txBody>
      </p:sp>
      <p:sp>
        <p:nvSpPr>
          <p:cNvPr id="5" name="Rechteck 4">
            <a:extLst>
              <a:ext uri="{FF2B5EF4-FFF2-40B4-BE49-F238E27FC236}">
                <a16:creationId xmlns:a16="http://schemas.microsoft.com/office/drawing/2014/main" id="{12472556-06E3-B75E-84EB-F3E494DB61AD}"/>
              </a:ext>
            </a:extLst>
          </p:cNvPr>
          <p:cNvSpPr/>
          <p:nvPr/>
        </p:nvSpPr>
        <p:spPr>
          <a:xfrm>
            <a:off x="4367808" y="4772436"/>
            <a:ext cx="3312368" cy="666532"/>
          </a:xfrm>
          <a:prstGeom prst="rect">
            <a:avLst/>
          </a:prstGeom>
          <a:solidFill>
            <a:sysClr val="window" lastClr="FFFFFF"/>
          </a:solidFill>
          <a:ln w="12700" cap="flat" cmpd="sng" algn="ctr">
            <a:solidFill>
              <a:srgbClr val="5B9BD5"/>
            </a:solidFill>
            <a:prstDash val="solid"/>
            <a:miter lim="800000"/>
          </a:ln>
          <a:effectLst/>
        </p:spPr>
        <p:txBody>
          <a:bodyPr rtlCol="0" anchor="ctr"/>
          <a:lstStyle/>
          <a:p>
            <a:pPr algn="ctr"/>
            <a:r>
              <a:rPr lang="de-CH" b="1" kern="0" dirty="0">
                <a:solidFill>
                  <a:prstClr val="black"/>
                </a:solidFill>
                <a:latin typeface="Calibri" panose="020F0502020204030204"/>
                <a:ea typeface="ＭＳ Ｐゴシック" charset="0"/>
              </a:rPr>
              <a:t>Lehrplan 21</a:t>
            </a:r>
          </a:p>
          <a:p>
            <a:pPr algn="ctr"/>
            <a:r>
              <a:rPr lang="de-CH" b="1" kern="0" dirty="0">
                <a:solidFill>
                  <a:prstClr val="black"/>
                </a:solidFill>
                <a:latin typeface="Calibri" panose="020F0502020204030204"/>
                <a:ea typeface="ＭＳ Ｐゴシック" charset="0"/>
              </a:rPr>
              <a:t>Volksschulgesetz</a:t>
            </a:r>
          </a:p>
        </p:txBody>
      </p:sp>
      <p:sp>
        <p:nvSpPr>
          <p:cNvPr id="6" name="Rechteck 5">
            <a:extLst>
              <a:ext uri="{FF2B5EF4-FFF2-40B4-BE49-F238E27FC236}">
                <a16:creationId xmlns:a16="http://schemas.microsoft.com/office/drawing/2014/main" id="{0A0BBF0F-6703-2220-C476-9DAF87CB1AE1}"/>
              </a:ext>
            </a:extLst>
          </p:cNvPr>
          <p:cNvSpPr/>
          <p:nvPr/>
        </p:nvSpPr>
        <p:spPr>
          <a:xfrm>
            <a:off x="7320137" y="2627716"/>
            <a:ext cx="323089" cy="2144720"/>
          </a:xfrm>
          <a:prstGeom prst="rect">
            <a:avLst/>
          </a:prstGeom>
          <a:solidFill>
            <a:schemeClr val="bg2">
              <a:lumMod val="40000"/>
              <a:lumOff val="60000"/>
            </a:schemeClr>
          </a:solidFill>
          <a:ln w="12700" cap="flat" cmpd="sng" algn="ctr">
            <a:solidFill>
              <a:srgbClr val="5B9BD5">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b="1" kern="0" dirty="0" err="1">
                <a:solidFill>
                  <a:srgbClr val="313992"/>
                </a:solidFill>
                <a:latin typeface="Calibri" panose="020F0502020204030204"/>
                <a:ea typeface="ＭＳ Ｐゴシック" charset="0"/>
              </a:rPr>
              <a:t>El</a:t>
            </a:r>
            <a:endParaRPr lang="de-CH" b="1" kern="0" dirty="0">
              <a:solidFill>
                <a:srgbClr val="313992"/>
              </a:solidFill>
              <a:latin typeface="Calibri" panose="020F0502020204030204"/>
              <a:ea typeface="ＭＳ Ｐゴシック" charset="0"/>
            </a:endParaRPr>
          </a:p>
          <a:p>
            <a:pPr algn="ctr"/>
            <a:r>
              <a:rPr lang="de-CH" b="1" kern="0" dirty="0" err="1">
                <a:solidFill>
                  <a:srgbClr val="313992"/>
                </a:solidFill>
                <a:latin typeface="Calibri" panose="020F0502020204030204"/>
                <a:ea typeface="ＭＳ Ｐゴシック" charset="0"/>
              </a:rPr>
              <a:t>tern</a:t>
            </a:r>
            <a:r>
              <a:rPr lang="de-CH" b="1" kern="0" dirty="0">
                <a:solidFill>
                  <a:srgbClr val="313992"/>
                </a:solidFill>
                <a:latin typeface="Calibri" panose="020F0502020204030204"/>
                <a:ea typeface="ＭＳ Ｐゴシック" charset="0"/>
              </a:rPr>
              <a:t> </a:t>
            </a:r>
            <a:r>
              <a:rPr lang="de-CH" kern="0" dirty="0">
                <a:solidFill>
                  <a:srgbClr val="313992"/>
                </a:solidFill>
                <a:latin typeface="Calibri" panose="020F0502020204030204"/>
                <a:ea typeface="ＭＳ Ｐゴシック" charset="0"/>
              </a:rPr>
              <a:t>     </a:t>
            </a:r>
          </a:p>
        </p:txBody>
      </p:sp>
      <p:sp>
        <p:nvSpPr>
          <p:cNvPr id="7" name="Rechteck 6">
            <a:extLst>
              <a:ext uri="{FF2B5EF4-FFF2-40B4-BE49-F238E27FC236}">
                <a16:creationId xmlns:a16="http://schemas.microsoft.com/office/drawing/2014/main" id="{DA683E3E-526A-167E-86F5-467E40AE4B8D}"/>
              </a:ext>
            </a:extLst>
          </p:cNvPr>
          <p:cNvSpPr/>
          <p:nvPr/>
        </p:nvSpPr>
        <p:spPr>
          <a:xfrm>
            <a:off x="4400608" y="2627719"/>
            <a:ext cx="327240" cy="2148091"/>
          </a:xfrm>
          <a:prstGeom prst="rect">
            <a:avLst/>
          </a:prstGeom>
          <a:solidFill>
            <a:schemeClr val="bg2">
              <a:lumMod val="40000"/>
              <a:lumOff val="60000"/>
            </a:schemeClr>
          </a:solidFill>
          <a:ln w="12700" cap="flat" cmpd="sng" algn="ctr">
            <a:solidFill>
              <a:srgbClr val="5B9BD5">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b="1" kern="0" dirty="0">
                <a:solidFill>
                  <a:srgbClr val="313992"/>
                </a:solidFill>
                <a:latin typeface="Calibri" panose="020F0502020204030204"/>
                <a:ea typeface="ＭＳ Ｐゴシック" charset="0"/>
              </a:rPr>
              <a:t>Mikado</a:t>
            </a:r>
          </a:p>
        </p:txBody>
      </p:sp>
      <p:sp>
        <p:nvSpPr>
          <p:cNvPr id="8" name="Inhaltsplatzhalter 3">
            <a:extLst>
              <a:ext uri="{FF2B5EF4-FFF2-40B4-BE49-F238E27FC236}">
                <a16:creationId xmlns:a16="http://schemas.microsoft.com/office/drawing/2014/main" id="{0B0A3775-5BE0-24A1-15A9-AF6F1A225A9C}"/>
              </a:ext>
            </a:extLst>
          </p:cNvPr>
          <p:cNvSpPr txBox="1">
            <a:spLocks/>
          </p:cNvSpPr>
          <p:nvPr/>
        </p:nvSpPr>
        <p:spPr>
          <a:xfrm>
            <a:off x="4115272" y="1325668"/>
            <a:ext cx="3852936" cy="1299724"/>
          </a:xfrm>
          <a:prstGeom prst="triangle">
            <a:avLst>
              <a:gd name="adj" fmla="val 49442"/>
            </a:avLst>
          </a:prstGeom>
          <a:solidFill>
            <a:schemeClr val="bg2">
              <a:lumMod val="40000"/>
              <a:lumOff val="60000"/>
            </a:schemeClr>
          </a:solidFill>
          <a:ln w="12700" cap="flat" cmpd="sng" algn="ctr">
            <a:solidFill>
              <a:srgbClr val="5B9BD5">
                <a:shade val="50000"/>
              </a:srgbClr>
            </a:solidFill>
            <a:prstDash val="solid"/>
            <a:miter lim="800000"/>
          </a:ln>
          <a:effectLst/>
        </p:spPr>
        <p:txBody>
          <a:bodyPr vert="horz" lIns="91440" tIns="45720" rIns="91440" bIns="45720" rtlCol="0" anchor="ct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endParaRPr lang="de-CH" dirty="0">
              <a:solidFill>
                <a:sysClr val="windowText" lastClr="000000"/>
              </a:solidFill>
              <a:latin typeface="Calibri" panose="020F0502020204030204"/>
            </a:endParaRPr>
          </a:p>
          <a:p>
            <a:pPr marL="0" indent="0" algn="ctr">
              <a:buNone/>
            </a:pPr>
            <a:r>
              <a:rPr lang="de-CH" sz="3400" b="1" dirty="0">
                <a:solidFill>
                  <a:sysClr val="windowText" lastClr="000000"/>
                </a:solidFill>
                <a:latin typeface="Calibri" panose="020F0502020204030204"/>
              </a:rPr>
              <a:t>Schule Stäfa</a:t>
            </a:r>
          </a:p>
          <a:p>
            <a:pPr algn="ctr"/>
            <a:endParaRPr lang="de-CH" dirty="0">
              <a:ln w="0"/>
              <a:solidFill>
                <a:sysClr val="windowText" lastClr="000000"/>
              </a:solidFill>
              <a:effectLst>
                <a:outerShdw blurRad="38100" dist="19050" dir="2700000" algn="tl" rotWithShape="0">
                  <a:sysClr val="windowText" lastClr="000000">
                    <a:alpha val="40000"/>
                  </a:sysClr>
                </a:outerShdw>
              </a:effectLst>
              <a:latin typeface="Calibri" panose="020F0502020204030204"/>
            </a:endParaRPr>
          </a:p>
        </p:txBody>
      </p:sp>
      <p:sp>
        <p:nvSpPr>
          <p:cNvPr id="9" name="Rechteck 8">
            <a:extLst>
              <a:ext uri="{FF2B5EF4-FFF2-40B4-BE49-F238E27FC236}">
                <a16:creationId xmlns:a16="http://schemas.microsoft.com/office/drawing/2014/main" id="{4C59638F-21BB-D010-8C71-2C0C698EA595}"/>
              </a:ext>
            </a:extLst>
          </p:cNvPr>
          <p:cNvSpPr/>
          <p:nvPr/>
        </p:nvSpPr>
        <p:spPr>
          <a:xfrm rot="16200000">
            <a:off x="10033042" y="4791641"/>
            <a:ext cx="1105926" cy="2722059"/>
          </a:xfrm>
          <a:prstGeom prst="rect">
            <a:avLst/>
          </a:prstGeom>
          <a:solidFill>
            <a:srgbClr val="0070C0"/>
          </a:solidFill>
          <a:ln w="12700" cap="flat" cmpd="sng" algn="ctr">
            <a:solidFill>
              <a:srgbClr val="5B9BD5">
                <a:shade val="50000"/>
              </a:srgbClr>
            </a:solidFill>
            <a:prstDash val="solid"/>
            <a:miter lim="800000"/>
          </a:ln>
          <a:effectLst/>
        </p:spPr>
        <p:txBody>
          <a:bodyPr vert="vert" rtlCol="0" anchor="ctr"/>
          <a:lstStyle/>
          <a:p>
            <a:pPr algn="ctr"/>
            <a:r>
              <a:rPr lang="de-CH" b="1" kern="0" dirty="0">
                <a:solidFill>
                  <a:prstClr val="white"/>
                </a:solidFill>
                <a:latin typeface="Calibri" panose="020F0502020204030204"/>
                <a:ea typeface="ＭＳ Ｐゴシック" charset="0"/>
              </a:rPr>
              <a:t>Fachstellen</a:t>
            </a:r>
          </a:p>
          <a:p>
            <a:pPr algn="ctr"/>
            <a:r>
              <a:rPr lang="de-CH" kern="0" dirty="0">
                <a:solidFill>
                  <a:prstClr val="white"/>
                </a:solidFill>
                <a:latin typeface="Calibri" panose="020F0502020204030204"/>
                <a:ea typeface="ＭＳ Ｐゴシック" charset="0"/>
              </a:rPr>
              <a:t> (SPBD, Samowar,...)</a:t>
            </a:r>
          </a:p>
        </p:txBody>
      </p:sp>
      <p:sp>
        <p:nvSpPr>
          <p:cNvPr id="10" name="Rechteck 9">
            <a:extLst>
              <a:ext uri="{FF2B5EF4-FFF2-40B4-BE49-F238E27FC236}">
                <a16:creationId xmlns:a16="http://schemas.microsoft.com/office/drawing/2014/main" id="{E11AA376-3971-A1B4-E360-664AAC0CAA76}"/>
              </a:ext>
            </a:extLst>
          </p:cNvPr>
          <p:cNvSpPr/>
          <p:nvPr/>
        </p:nvSpPr>
        <p:spPr>
          <a:xfrm rot="16200000">
            <a:off x="7032894" y="4791643"/>
            <a:ext cx="1105924" cy="2722056"/>
          </a:xfrm>
          <a:prstGeom prst="rect">
            <a:avLst/>
          </a:prstGeom>
          <a:solidFill>
            <a:srgbClr val="0070C0"/>
          </a:solidFill>
          <a:ln w="12700" cap="flat" cmpd="sng" algn="ctr">
            <a:solidFill>
              <a:srgbClr val="5B9BD5">
                <a:shade val="50000"/>
              </a:srgbClr>
            </a:solidFill>
            <a:prstDash val="solid"/>
            <a:miter lim="800000"/>
          </a:ln>
          <a:effectLst/>
        </p:spPr>
        <p:txBody>
          <a:bodyPr vert="vert" rtlCol="0" anchor="ctr"/>
          <a:lstStyle/>
          <a:p>
            <a:pPr algn="ctr"/>
            <a:r>
              <a:rPr lang="de-CH" b="1" kern="0" dirty="0">
                <a:solidFill>
                  <a:prstClr val="white"/>
                </a:solidFill>
                <a:latin typeface="Calibri" panose="020F0502020204030204"/>
                <a:ea typeface="ＭＳ Ｐゴシック" charset="0"/>
              </a:rPr>
              <a:t>Volksschulamt </a:t>
            </a:r>
          </a:p>
          <a:p>
            <a:pPr algn="ctr"/>
            <a:r>
              <a:rPr lang="de-CH" kern="0" dirty="0">
                <a:solidFill>
                  <a:prstClr val="white"/>
                </a:solidFill>
                <a:latin typeface="Calibri" panose="020F0502020204030204"/>
              </a:rPr>
              <a:t>(Koordination ZH,</a:t>
            </a:r>
          </a:p>
          <a:p>
            <a:pPr algn="ctr"/>
            <a:r>
              <a:rPr lang="de-CH" kern="0" dirty="0">
                <a:solidFill>
                  <a:prstClr val="white"/>
                </a:solidFill>
                <a:latin typeface="Calibri" panose="020F0502020204030204"/>
              </a:rPr>
              <a:t>Aufsicht, Beratung)</a:t>
            </a:r>
            <a:endParaRPr lang="de-CH" kern="0" dirty="0">
              <a:solidFill>
                <a:prstClr val="white"/>
              </a:solidFill>
              <a:latin typeface="Calibri" panose="020F0502020204030204"/>
              <a:ea typeface="ＭＳ Ｐゴシック" charset="0"/>
            </a:endParaRPr>
          </a:p>
        </p:txBody>
      </p:sp>
      <p:sp>
        <p:nvSpPr>
          <p:cNvPr id="11" name="Rechteck 10">
            <a:extLst>
              <a:ext uri="{FF2B5EF4-FFF2-40B4-BE49-F238E27FC236}">
                <a16:creationId xmlns:a16="http://schemas.microsoft.com/office/drawing/2014/main" id="{D673DFDF-C159-FDB9-1517-9DF3F1DB0246}"/>
              </a:ext>
            </a:extLst>
          </p:cNvPr>
          <p:cNvSpPr/>
          <p:nvPr/>
        </p:nvSpPr>
        <p:spPr>
          <a:xfrm rot="16200000">
            <a:off x="1000167" y="4791642"/>
            <a:ext cx="1105925" cy="2722057"/>
          </a:xfrm>
          <a:prstGeom prst="rect">
            <a:avLst/>
          </a:prstGeom>
          <a:solidFill>
            <a:srgbClr val="0070C0"/>
          </a:solidFill>
          <a:ln w="12700" cap="flat" cmpd="sng" algn="ctr">
            <a:solidFill>
              <a:srgbClr val="5B9BD5">
                <a:shade val="50000"/>
              </a:srgbClr>
            </a:solidFill>
            <a:prstDash val="solid"/>
            <a:miter lim="800000"/>
          </a:ln>
          <a:effectLst/>
        </p:spPr>
        <p:txBody>
          <a:bodyPr vert="vert" rtlCol="0" anchor="ctr"/>
          <a:lstStyle/>
          <a:p>
            <a:pPr algn="ctr"/>
            <a:r>
              <a:rPr lang="de-CH" b="1" kern="0" dirty="0">
                <a:solidFill>
                  <a:prstClr val="white"/>
                </a:solidFill>
                <a:latin typeface="Calibri" panose="020F0502020204030204"/>
                <a:ea typeface="ＭＳ Ｐゴシック" charset="0"/>
              </a:rPr>
              <a:t>Gemeinderat</a:t>
            </a:r>
          </a:p>
          <a:p>
            <a:pPr algn="ctr"/>
            <a:r>
              <a:rPr lang="de-CH" kern="0" dirty="0">
                <a:solidFill>
                  <a:prstClr val="white"/>
                </a:solidFill>
                <a:latin typeface="Calibri" panose="020F0502020204030204"/>
              </a:rPr>
              <a:t>(v.a. Finanzen, Liegenschaften)</a:t>
            </a:r>
            <a:endParaRPr lang="de-CH" kern="0" dirty="0">
              <a:solidFill>
                <a:prstClr val="white"/>
              </a:solidFill>
              <a:latin typeface="Calibri" panose="020F0502020204030204"/>
              <a:ea typeface="ＭＳ Ｐゴシック" charset="0"/>
            </a:endParaRPr>
          </a:p>
        </p:txBody>
      </p:sp>
      <p:sp>
        <p:nvSpPr>
          <p:cNvPr id="12" name="Rechteck 11">
            <a:extLst>
              <a:ext uri="{FF2B5EF4-FFF2-40B4-BE49-F238E27FC236}">
                <a16:creationId xmlns:a16="http://schemas.microsoft.com/office/drawing/2014/main" id="{2E97EB29-5550-0D0E-980B-9B97434FB06F}"/>
              </a:ext>
            </a:extLst>
          </p:cNvPr>
          <p:cNvSpPr/>
          <p:nvPr/>
        </p:nvSpPr>
        <p:spPr>
          <a:xfrm rot="16200000">
            <a:off x="4011266" y="4791641"/>
            <a:ext cx="1105924" cy="2722057"/>
          </a:xfrm>
          <a:prstGeom prst="rect">
            <a:avLst/>
          </a:prstGeom>
          <a:solidFill>
            <a:srgbClr val="0070C0"/>
          </a:solidFill>
          <a:ln w="12700" cap="flat" cmpd="sng" algn="ctr">
            <a:solidFill>
              <a:srgbClr val="5B9BD5">
                <a:shade val="50000"/>
              </a:srgbClr>
            </a:solidFill>
            <a:prstDash val="solid"/>
            <a:miter lim="800000"/>
          </a:ln>
          <a:effectLst/>
        </p:spPr>
        <p:txBody>
          <a:bodyPr vert="vert" rtlCol="0" anchor="ctr"/>
          <a:lstStyle/>
          <a:p>
            <a:pPr algn="ctr"/>
            <a:r>
              <a:rPr lang="de-CH" b="1" kern="0" dirty="0">
                <a:solidFill>
                  <a:prstClr val="white"/>
                </a:solidFill>
                <a:latin typeface="Calibri" panose="020F0502020204030204"/>
                <a:ea typeface="ＭＳ Ｐゴシック" charset="0"/>
              </a:rPr>
              <a:t>Schulverwaltung</a:t>
            </a:r>
          </a:p>
          <a:p>
            <a:pPr algn="ctr"/>
            <a:r>
              <a:rPr lang="de-CH" kern="0" dirty="0">
                <a:solidFill>
                  <a:prstClr val="white"/>
                </a:solidFill>
                <a:latin typeface="Calibri" panose="020F0502020204030204"/>
              </a:rPr>
              <a:t>(Administration)</a:t>
            </a:r>
            <a:endParaRPr lang="de-CH" kern="0" dirty="0">
              <a:solidFill>
                <a:prstClr val="white"/>
              </a:solidFill>
              <a:latin typeface="Calibri" panose="020F0502020204030204"/>
              <a:ea typeface="ＭＳ Ｐゴシック" charset="0"/>
            </a:endParaRPr>
          </a:p>
        </p:txBody>
      </p:sp>
    </p:spTree>
    <p:extLst>
      <p:ext uri="{BB962C8B-B14F-4D97-AF65-F5344CB8AC3E}">
        <p14:creationId xmlns:p14="http://schemas.microsoft.com/office/powerpoint/2010/main" val="259207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21D4124F-1F3A-634C-8F1E-574CBE0791C5}"/>
              </a:ext>
            </a:extLst>
          </p:cNvPr>
          <p:cNvSpPr txBox="1"/>
          <p:nvPr/>
        </p:nvSpPr>
        <p:spPr>
          <a:xfrm>
            <a:off x="978332" y="2325271"/>
            <a:ext cx="10695276" cy="3631763"/>
          </a:xfrm>
          <a:prstGeom prst="rect">
            <a:avLst/>
          </a:prstGeom>
          <a:noFill/>
        </p:spPr>
        <p:txBody>
          <a:bodyPr wrap="square" rtlCol="0">
            <a:spAutoFit/>
          </a:bodyPr>
          <a:lstStyle/>
          <a:p>
            <a:r>
              <a:rPr lang="de-DE" sz="4400" dirty="0">
                <a:solidFill>
                  <a:schemeClr val="bg1"/>
                </a:solidFill>
                <a:latin typeface="Chalkboard" panose="03050602040202020205" pitchFamily="66" charset="77"/>
              </a:rPr>
              <a:t>,Wir schätzen eine offene Kommunikation zwischen Elternhaus, Schule, Betreuung und Behörden.‘</a:t>
            </a:r>
          </a:p>
          <a:p>
            <a:endParaRPr lang="de-DE" sz="4400" dirty="0">
              <a:solidFill>
                <a:srgbClr val="002060"/>
              </a:solidFill>
              <a:latin typeface="Chalkboard" panose="03050602040202020205" pitchFamily="66" charset="77"/>
            </a:endParaRPr>
          </a:p>
          <a:p>
            <a:r>
              <a:rPr lang="de-DE" dirty="0">
                <a:solidFill>
                  <a:schemeClr val="bg1"/>
                </a:solidFill>
                <a:latin typeface="Chalkboard" panose="03050602040202020205" pitchFamily="66" charset="77"/>
              </a:rPr>
              <a:t>Aus dem Leitbild der Schule Stäfa, vollständig auf: </a:t>
            </a:r>
            <a:r>
              <a:rPr lang="de-DE" dirty="0" err="1">
                <a:solidFill>
                  <a:schemeClr val="bg1"/>
                </a:solidFill>
                <a:latin typeface="Chalkboard" panose="03050602040202020205" pitchFamily="66" charset="77"/>
              </a:rPr>
              <a:t>www.schulestaefa.ch</a:t>
            </a:r>
            <a:endParaRPr lang="de-DE" dirty="0">
              <a:solidFill>
                <a:schemeClr val="bg1"/>
              </a:solidFill>
              <a:latin typeface="Chalkboard" panose="03050602040202020205" pitchFamily="66" charset="77"/>
            </a:endParaRPr>
          </a:p>
          <a:p>
            <a:endParaRPr lang="de-DE" sz="3600" dirty="0"/>
          </a:p>
        </p:txBody>
      </p:sp>
    </p:spTree>
    <p:extLst>
      <p:ext uri="{BB962C8B-B14F-4D97-AF65-F5344CB8AC3E}">
        <p14:creationId xmlns:p14="http://schemas.microsoft.com/office/powerpoint/2010/main" val="184138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2773" name="Rectangle 6"/>
          <p:cNvSpPr>
            <a:spLocks noChangeArrowheads="1"/>
          </p:cNvSpPr>
          <p:nvPr/>
        </p:nvSpPr>
        <p:spPr bwMode="auto">
          <a:xfrm>
            <a:off x="5562600" y="1752601"/>
            <a:ext cx="1846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de-CH"/>
          </a:p>
        </p:txBody>
      </p:sp>
      <p:pic>
        <p:nvPicPr>
          <p:cNvPr id="2" name="Bild 1" descr="staefa 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621" y="1560393"/>
            <a:ext cx="7391613" cy="4859055"/>
          </a:xfrm>
          <a:prstGeom prst="rect">
            <a:avLst/>
          </a:prstGeom>
        </p:spPr>
      </p:pic>
      <p:sp>
        <p:nvSpPr>
          <p:cNvPr id="3" name="Textfeld 2">
            <a:extLst>
              <a:ext uri="{FF2B5EF4-FFF2-40B4-BE49-F238E27FC236}">
                <a16:creationId xmlns:a16="http://schemas.microsoft.com/office/drawing/2014/main" id="{598CB131-AB27-044A-91E7-30F6438BE882}"/>
              </a:ext>
            </a:extLst>
          </p:cNvPr>
          <p:cNvSpPr txBox="1"/>
          <p:nvPr/>
        </p:nvSpPr>
        <p:spPr>
          <a:xfrm>
            <a:off x="8321405" y="3099013"/>
            <a:ext cx="3314783" cy="1569660"/>
          </a:xfrm>
          <a:prstGeom prst="rect">
            <a:avLst/>
          </a:prstGeom>
          <a:noFill/>
        </p:spPr>
        <p:txBody>
          <a:bodyPr wrap="square" rtlCol="0">
            <a:spAutoFit/>
          </a:bodyPr>
          <a:lstStyle/>
          <a:p>
            <a:pPr algn="ctr"/>
            <a:r>
              <a:rPr lang="de-DE" sz="3200" dirty="0">
                <a:solidFill>
                  <a:schemeClr val="bg1"/>
                </a:solidFill>
                <a:latin typeface="Chalkboard" panose="03050602040202020205" pitchFamily="66" charset="77"/>
              </a:rPr>
              <a:t>Schuleinheiten und Einzugsgebiete</a:t>
            </a:r>
          </a:p>
        </p:txBody>
      </p:sp>
    </p:spTree>
    <p:extLst>
      <p:ext uri="{BB962C8B-B14F-4D97-AF65-F5344CB8AC3E}">
        <p14:creationId xmlns:p14="http://schemas.microsoft.com/office/powerpoint/2010/main" val="3583226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2773" name="Rectangle 6"/>
          <p:cNvSpPr>
            <a:spLocks noChangeArrowheads="1"/>
          </p:cNvSpPr>
          <p:nvPr/>
        </p:nvSpPr>
        <p:spPr bwMode="auto">
          <a:xfrm>
            <a:off x="5562600" y="1752601"/>
            <a:ext cx="1846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de-CH"/>
          </a:p>
        </p:txBody>
      </p:sp>
      <p:sp>
        <p:nvSpPr>
          <p:cNvPr id="3" name="Textfeld 2">
            <a:extLst>
              <a:ext uri="{FF2B5EF4-FFF2-40B4-BE49-F238E27FC236}">
                <a16:creationId xmlns:a16="http://schemas.microsoft.com/office/drawing/2014/main" id="{7A9D5AD6-A027-654A-B004-A392D798DB5E}"/>
              </a:ext>
            </a:extLst>
          </p:cNvPr>
          <p:cNvSpPr txBox="1"/>
          <p:nvPr/>
        </p:nvSpPr>
        <p:spPr>
          <a:xfrm>
            <a:off x="893951" y="1591468"/>
            <a:ext cx="5150945" cy="4524315"/>
          </a:xfrm>
          <a:prstGeom prst="rect">
            <a:avLst/>
          </a:prstGeom>
          <a:noFill/>
        </p:spPr>
        <p:txBody>
          <a:bodyPr wrap="square" rtlCol="0">
            <a:spAutoFit/>
          </a:bodyPr>
          <a:lstStyle/>
          <a:p>
            <a:r>
              <a:rPr lang="de-DE" sz="3200" b="1" dirty="0">
                <a:solidFill>
                  <a:schemeClr val="bg1"/>
                </a:solidFill>
                <a:latin typeface="Chalkboard" panose="03050602040202020205" pitchFamily="66" charset="77"/>
              </a:rPr>
              <a:t>Schuleinheit </a:t>
            </a:r>
            <a:r>
              <a:rPr lang="de-DE" sz="3200" b="1" dirty="0" err="1">
                <a:solidFill>
                  <a:schemeClr val="bg1"/>
                </a:solidFill>
                <a:latin typeface="Chalkboard" panose="03050602040202020205" pitchFamily="66" charset="77"/>
              </a:rPr>
              <a:t>Beewies</a:t>
            </a:r>
            <a:r>
              <a:rPr lang="de-DE" sz="3200" b="1" dirty="0">
                <a:solidFill>
                  <a:schemeClr val="bg1"/>
                </a:solidFill>
                <a:latin typeface="Chalkboard" panose="03050602040202020205" pitchFamily="66" charset="77"/>
              </a:rPr>
              <a:t>: </a:t>
            </a:r>
          </a:p>
          <a:p>
            <a:pPr marL="457200" indent="-457200">
              <a:buFont typeface="Arial" panose="020B0604020202020204" pitchFamily="34" charset="0"/>
              <a:buChar char="•"/>
            </a:pPr>
            <a:r>
              <a:rPr lang="de-DE" sz="3200" dirty="0" err="1">
                <a:solidFill>
                  <a:schemeClr val="bg1"/>
                </a:solidFill>
                <a:latin typeface="Chalkboard" panose="03050602040202020205" pitchFamily="66" charset="77"/>
              </a:rPr>
              <a:t>Uelikon</a:t>
            </a:r>
            <a:endParaRPr lang="de-DE" sz="3200" dirty="0">
              <a:solidFill>
                <a:schemeClr val="bg1"/>
              </a:solidFill>
              <a:latin typeface="Chalkboard" panose="03050602040202020205" pitchFamily="66" charset="77"/>
            </a:endParaRPr>
          </a:p>
          <a:p>
            <a:pPr marL="457200" indent="-457200">
              <a:buFont typeface="Arial" panose="020B0604020202020204" pitchFamily="34" charset="0"/>
              <a:buChar char="•"/>
            </a:pPr>
            <a:r>
              <a:rPr lang="de-DE" sz="3200" dirty="0" err="1">
                <a:solidFill>
                  <a:schemeClr val="bg1"/>
                </a:solidFill>
                <a:latin typeface="Chalkboard" panose="03050602040202020205" pitchFamily="66" charset="77"/>
              </a:rPr>
              <a:t>Beewies</a:t>
            </a:r>
            <a:endParaRPr lang="de-DE" sz="3200" dirty="0">
              <a:solidFill>
                <a:schemeClr val="bg1"/>
              </a:solidFill>
              <a:latin typeface="Chalkboard" panose="03050602040202020205" pitchFamily="66" charset="77"/>
            </a:endParaRPr>
          </a:p>
          <a:p>
            <a:endParaRPr lang="de-DE" sz="3200" dirty="0">
              <a:solidFill>
                <a:schemeClr val="bg1"/>
              </a:solidFill>
              <a:latin typeface="Chalkboard" panose="03050602040202020205" pitchFamily="66" charset="77"/>
            </a:endParaRPr>
          </a:p>
          <a:p>
            <a:endParaRPr lang="de-DE" sz="3200" b="1" dirty="0">
              <a:solidFill>
                <a:schemeClr val="bg1"/>
              </a:solidFill>
              <a:latin typeface="Chalkboard" panose="03050602040202020205" pitchFamily="66" charset="77"/>
            </a:endParaRPr>
          </a:p>
          <a:p>
            <a:r>
              <a:rPr lang="de-DE" sz="3200" b="1" dirty="0">
                <a:solidFill>
                  <a:schemeClr val="bg1"/>
                </a:solidFill>
                <a:latin typeface="Chalkboard" panose="03050602040202020205" pitchFamily="66" charset="77"/>
              </a:rPr>
              <a:t>Schuleinheit Kirchbühl Süd:</a:t>
            </a:r>
          </a:p>
          <a:p>
            <a:pPr marL="457200" indent="-457200">
              <a:buFont typeface="Arial" panose="020B0604020202020204" pitchFamily="34" charset="0"/>
              <a:buChar char="•"/>
            </a:pPr>
            <a:r>
              <a:rPr lang="de-DE" sz="3200" dirty="0">
                <a:solidFill>
                  <a:schemeClr val="bg1"/>
                </a:solidFill>
                <a:latin typeface="Chalkboard" panose="03050602040202020205" pitchFamily="66" charset="77"/>
              </a:rPr>
              <a:t>Ebnet</a:t>
            </a:r>
          </a:p>
          <a:p>
            <a:pPr marL="457200" indent="-457200">
              <a:buFont typeface="Arial" panose="020B0604020202020204" pitchFamily="34" charset="0"/>
              <a:buChar char="•"/>
            </a:pPr>
            <a:r>
              <a:rPr lang="de-DE" sz="3200" dirty="0">
                <a:solidFill>
                  <a:schemeClr val="bg1"/>
                </a:solidFill>
                <a:latin typeface="Chalkboard" panose="03050602040202020205" pitchFamily="66" charset="77"/>
              </a:rPr>
              <a:t>Kirchbühl Süd</a:t>
            </a:r>
            <a:endParaRPr lang="de-DE" sz="2400" dirty="0">
              <a:solidFill>
                <a:schemeClr val="bg1"/>
              </a:solidFill>
              <a:latin typeface="Chalkboard" panose="03050602040202020205" pitchFamily="66" charset="77"/>
            </a:endParaRPr>
          </a:p>
        </p:txBody>
      </p:sp>
      <p:sp>
        <p:nvSpPr>
          <p:cNvPr id="2" name="Textfeld 1">
            <a:extLst>
              <a:ext uri="{FF2B5EF4-FFF2-40B4-BE49-F238E27FC236}">
                <a16:creationId xmlns:a16="http://schemas.microsoft.com/office/drawing/2014/main" id="{69A1A5AA-54E1-3244-8594-1B47C3DFB36A}"/>
              </a:ext>
            </a:extLst>
          </p:cNvPr>
          <p:cNvSpPr txBox="1"/>
          <p:nvPr/>
        </p:nvSpPr>
        <p:spPr>
          <a:xfrm>
            <a:off x="6329084" y="1591468"/>
            <a:ext cx="4975412" cy="4308872"/>
          </a:xfrm>
          <a:prstGeom prst="rect">
            <a:avLst/>
          </a:prstGeom>
          <a:noFill/>
        </p:spPr>
        <p:txBody>
          <a:bodyPr wrap="square" rtlCol="0">
            <a:spAutoFit/>
          </a:bodyPr>
          <a:lstStyle/>
          <a:p>
            <a:r>
              <a:rPr lang="de-DE" sz="3200" b="1" dirty="0">
                <a:solidFill>
                  <a:schemeClr val="bg1"/>
                </a:solidFill>
                <a:latin typeface="Chalkboard" panose="03050602040202020205" pitchFamily="66" charset="77"/>
              </a:rPr>
              <a:t>Schuleinheit Kirchbühl Nord:</a:t>
            </a:r>
          </a:p>
          <a:p>
            <a:pPr marL="457200" indent="-457200">
              <a:buFont typeface="Arial" panose="020B0604020202020204" pitchFamily="34" charset="0"/>
              <a:buChar char="•"/>
            </a:pPr>
            <a:r>
              <a:rPr lang="de-DE" sz="3200" dirty="0">
                <a:solidFill>
                  <a:schemeClr val="bg1"/>
                </a:solidFill>
                <a:latin typeface="Chalkboard" panose="03050602040202020205" pitchFamily="66" charset="77"/>
              </a:rPr>
              <a:t>Grund</a:t>
            </a:r>
          </a:p>
          <a:p>
            <a:pPr marL="457200" indent="-457200">
              <a:buFont typeface="Arial" panose="020B0604020202020204" pitchFamily="34" charset="0"/>
              <a:buChar char="•"/>
            </a:pPr>
            <a:r>
              <a:rPr lang="de-DE" sz="3200" dirty="0" err="1">
                <a:solidFill>
                  <a:schemeClr val="bg1"/>
                </a:solidFill>
                <a:latin typeface="Chalkboard" panose="03050602040202020205" pitchFamily="66" charset="77"/>
              </a:rPr>
              <a:t>Tränkebach</a:t>
            </a:r>
            <a:r>
              <a:rPr lang="de-DE" sz="3200" dirty="0">
                <a:solidFill>
                  <a:schemeClr val="bg1"/>
                </a:solidFill>
                <a:latin typeface="Chalkboard" panose="03050602040202020205" pitchFamily="66" charset="77"/>
              </a:rPr>
              <a:t> (Pavillon)</a:t>
            </a:r>
          </a:p>
          <a:p>
            <a:endParaRPr lang="de-DE" sz="3200" dirty="0">
              <a:solidFill>
                <a:schemeClr val="bg1"/>
              </a:solidFill>
              <a:latin typeface="Chalkboard" panose="03050602040202020205" pitchFamily="66" charset="77"/>
            </a:endParaRPr>
          </a:p>
          <a:p>
            <a:r>
              <a:rPr lang="de-DE" sz="3200" b="1" dirty="0">
                <a:solidFill>
                  <a:schemeClr val="bg1"/>
                </a:solidFill>
                <a:latin typeface="Chalkboard" panose="03050602040202020205" pitchFamily="66" charset="77"/>
              </a:rPr>
              <a:t>Schuleinheit Moritzberg:</a:t>
            </a:r>
          </a:p>
          <a:p>
            <a:pPr marL="342900" indent="-342900">
              <a:buFont typeface="Arial" panose="020B0604020202020204" pitchFamily="34" charset="0"/>
              <a:buChar char="•"/>
            </a:pPr>
            <a:r>
              <a:rPr lang="de-DE" sz="3200" dirty="0" err="1">
                <a:solidFill>
                  <a:schemeClr val="bg1"/>
                </a:solidFill>
                <a:latin typeface="Chalkboard" panose="03050602040202020205" pitchFamily="66" charset="77"/>
              </a:rPr>
              <a:t>Moritzli</a:t>
            </a:r>
            <a:endParaRPr lang="de-DE" sz="3200" dirty="0">
              <a:solidFill>
                <a:schemeClr val="bg1"/>
              </a:solidFill>
              <a:latin typeface="Chalkboard" panose="03050602040202020205" pitchFamily="66" charset="77"/>
            </a:endParaRPr>
          </a:p>
          <a:p>
            <a:pPr marL="342900" indent="-342900">
              <a:buFont typeface="Arial" panose="020B0604020202020204" pitchFamily="34" charset="0"/>
              <a:buChar char="•"/>
            </a:pPr>
            <a:r>
              <a:rPr lang="de-DE" sz="3200" dirty="0">
                <a:solidFill>
                  <a:schemeClr val="bg1"/>
                </a:solidFill>
                <a:latin typeface="Chalkboard" panose="03050602040202020205" pitchFamily="66" charset="77"/>
              </a:rPr>
              <a:t>Moritzberg</a:t>
            </a:r>
          </a:p>
          <a:p>
            <a:endParaRPr lang="de-DE" dirty="0"/>
          </a:p>
        </p:txBody>
      </p:sp>
    </p:spTree>
    <p:extLst>
      <p:ext uri="{BB962C8B-B14F-4D97-AF65-F5344CB8AC3E}">
        <p14:creationId xmlns:p14="http://schemas.microsoft.com/office/powerpoint/2010/main" val="290655474"/>
      </p:ext>
    </p:extLst>
  </p:cSld>
  <p:clrMapOvr>
    <a:masterClrMapping/>
  </p:clrMapOvr>
</p:sld>
</file>

<file path=ppt/theme/theme1.xml><?xml version="1.0" encoding="utf-8"?>
<a:theme xmlns:a="http://schemas.openxmlformats.org/drawingml/2006/main" name="Paket">
  <a:themeElements>
    <a:clrScheme name="Blaugrü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Pake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ket">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{4BF76DD8-0E7B-DA48-B0E6-E4F174C37794}tf10001120</Template>
  <TotalTime>0</TotalTime>
  <Words>1725</Words>
  <Application>Microsoft Office PowerPoint</Application>
  <PresentationFormat>Breitbild</PresentationFormat>
  <Paragraphs>289</Paragraphs>
  <Slides>52</Slides>
  <Notes>38</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52</vt:i4>
      </vt:variant>
    </vt:vector>
  </HeadingPairs>
  <TitlesOfParts>
    <vt:vector size="59" baseType="lpstr">
      <vt:lpstr>Arial</vt:lpstr>
      <vt:lpstr>Calibri</vt:lpstr>
      <vt:lpstr>Candara</vt:lpstr>
      <vt:lpstr>Chalkboard</vt:lpstr>
      <vt:lpstr>Gill Sans MT</vt:lpstr>
      <vt:lpstr>Wingdings</vt:lpstr>
      <vt:lpstr>Paket</vt:lpstr>
      <vt:lpstr>Herzlich Willkommen  zum einschulungs-Elternabend Der Schule Stäfa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Zuteilung der Kinder in die SChuleinheiten </vt:lpstr>
      <vt:lpstr>PowerPoint-Präsentation</vt:lpstr>
      <vt:lpstr>PowerPoint-Präsentation</vt:lpstr>
      <vt:lpstr>Rückstellungen </vt:lpstr>
      <vt:lpstr>PowerPoint-Präsentation</vt:lpstr>
      <vt:lpstr>PowerPoint-Präsentation</vt:lpstr>
      <vt:lpstr>PowerPoint-Präsentation</vt:lpstr>
      <vt:lpstr>PowerPoint-Präsentation</vt:lpstr>
      <vt:lpstr>PowerPoint-Präsentation</vt:lpstr>
      <vt:lpstr>Lehrplan 21 - Zyklus 1</vt:lpstr>
      <vt:lpstr>Das Spiel - das Tor zum Lernen</vt:lpstr>
      <vt:lpstr>Sich in einer Klasse zurechtfinden</vt:lpstr>
      <vt:lpstr>Fähigkeiten und Fertigkeiten üben</vt:lpstr>
      <vt:lpstr>Techniken und Werkzeuge kennen lernen</vt:lpstr>
      <vt:lpstr>Emotionaler Bereich</vt:lpstr>
      <vt:lpstr>Zahlen begreifen,  Mengen erkennen</vt:lpstr>
      <vt:lpstr>PowerPoint-Präsentation</vt:lpstr>
      <vt:lpstr>Sinneswahrnehmung</vt:lpstr>
      <vt:lpstr>Musik und Kreativität</vt:lpstr>
      <vt:lpstr>MusterStundenplan</vt:lpstr>
      <vt:lpstr>Ein Kindergartentag...</vt:lpstr>
      <vt:lpstr>PowerPoint-Präsentation</vt:lpstr>
      <vt:lpstr>Unterstützungsangeboteim Kindergarten</vt:lpstr>
      <vt:lpstr>PowerPoint-Präsentation</vt:lpstr>
      <vt:lpstr> Ich freue mich und bin bereit...und Sie?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Verkehrsinstruktion</vt:lpstr>
      <vt:lpstr>Bitte helfen Sie mit!</vt:lpstr>
      <vt:lpstr>PowerPoint-Präsentation</vt:lpstr>
      <vt:lpstr>PowerPoint-Präsentation</vt:lpstr>
      <vt:lpstr>PowerPoint-Präsentation</vt:lpstr>
      <vt:lpstr>PowerPoint-Präsentation</vt:lpstr>
      <vt:lpstr>PowerPoint-Präsentation</vt:lpstr>
      <vt:lpstr>Haben Sie fragen von allgemeinem Interesse?</vt:lpstr>
      <vt:lpstr>Wir freuen uns auf Ihr Kind und die Zusammenarbeit mit Ihnen und wünschen einen schönen Abend!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Herzlich Willkommen  zum einschulungs-Elternabend</dc:title>
  <dc:creator>Stephan Bättig</dc:creator>
  <cp:lastModifiedBy>Iris Nievergelt</cp:lastModifiedBy>
  <cp:revision>87</cp:revision>
  <cp:lastPrinted>2020-11-10T09:32:53Z</cp:lastPrinted>
  <dcterms:created xsi:type="dcterms:W3CDTF">2020-11-02T20:21:09Z</dcterms:created>
  <dcterms:modified xsi:type="dcterms:W3CDTF">2023-11-29T15:38:02Z</dcterms:modified>
</cp:coreProperties>
</file>